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1"/>
  </p:notesMasterIdLst>
  <p:sldIdLst>
    <p:sldId id="256" r:id="rId2"/>
    <p:sldId id="311" r:id="rId3"/>
    <p:sldId id="313" r:id="rId4"/>
    <p:sldId id="314" r:id="rId5"/>
    <p:sldId id="265" r:id="rId6"/>
    <p:sldId id="264" r:id="rId7"/>
    <p:sldId id="269" r:id="rId8"/>
    <p:sldId id="317" r:id="rId9"/>
    <p:sldId id="267" r:id="rId10"/>
    <p:sldId id="268" r:id="rId11"/>
    <p:sldId id="270" r:id="rId12"/>
    <p:sldId id="271" r:id="rId13"/>
    <p:sldId id="257" r:id="rId14"/>
    <p:sldId id="258" r:id="rId15"/>
    <p:sldId id="261" r:id="rId16"/>
    <p:sldId id="272" r:id="rId17"/>
    <p:sldId id="273" r:id="rId18"/>
    <p:sldId id="260" r:id="rId19"/>
    <p:sldId id="279" r:id="rId20"/>
    <p:sldId id="318" r:id="rId21"/>
    <p:sldId id="281" r:id="rId22"/>
    <p:sldId id="319" r:id="rId23"/>
    <p:sldId id="284" r:id="rId24"/>
    <p:sldId id="289" r:id="rId25"/>
    <p:sldId id="286" r:id="rId26"/>
    <p:sldId id="310" r:id="rId27"/>
    <p:sldId id="305" r:id="rId28"/>
    <p:sldId id="290" r:id="rId29"/>
    <p:sldId id="285" r:id="rId30"/>
    <p:sldId id="292" r:id="rId31"/>
    <p:sldId id="295" r:id="rId32"/>
    <p:sldId id="296" r:id="rId33"/>
    <p:sldId id="297" r:id="rId34"/>
    <p:sldId id="298" r:id="rId35"/>
    <p:sldId id="300" r:id="rId36"/>
    <p:sldId id="301" r:id="rId37"/>
    <p:sldId id="308" r:id="rId38"/>
    <p:sldId id="309"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F93315-441B-4937-B976-93B4203371AE}">
          <p14:sldIdLst>
            <p14:sldId id="256"/>
            <p14:sldId id="311"/>
            <p14:sldId id="313"/>
            <p14:sldId id="314"/>
            <p14:sldId id="265"/>
            <p14:sldId id="264"/>
            <p14:sldId id="269"/>
            <p14:sldId id="317"/>
            <p14:sldId id="267"/>
            <p14:sldId id="268"/>
            <p14:sldId id="270"/>
            <p14:sldId id="271"/>
            <p14:sldId id="257"/>
            <p14:sldId id="258"/>
            <p14:sldId id="261"/>
            <p14:sldId id="272"/>
            <p14:sldId id="273"/>
            <p14:sldId id="260"/>
            <p14:sldId id="279"/>
            <p14:sldId id="318"/>
            <p14:sldId id="281"/>
            <p14:sldId id="319"/>
            <p14:sldId id="284"/>
            <p14:sldId id="289"/>
            <p14:sldId id="286"/>
          </p14:sldIdLst>
        </p14:section>
        <p14:section name="Untitled Section" id="{1E981627-0DA9-4B85-A582-B198C30E7EC4}">
          <p14:sldIdLst>
            <p14:sldId id="310"/>
            <p14:sldId id="305"/>
            <p14:sldId id="290"/>
            <p14:sldId id="285"/>
            <p14:sldId id="292"/>
            <p14:sldId id="295"/>
            <p14:sldId id="296"/>
            <p14:sldId id="297"/>
            <p14:sldId id="298"/>
            <p14:sldId id="300"/>
            <p14:sldId id="301"/>
            <p14:sldId id="308"/>
            <p14:sldId id="309"/>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D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79" autoAdjust="0"/>
  </p:normalViewPr>
  <p:slideViewPr>
    <p:cSldViewPr>
      <p:cViewPr>
        <p:scale>
          <a:sx n="103" d="100"/>
          <a:sy n="103" d="100"/>
        </p:scale>
        <p:origin x="-1800" y="-5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6B860-AB36-4DF5-9ADB-8485AB9DB0AA}"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05F4283F-A887-4283-B307-70D71FB1473C}">
      <dgm:prSet/>
      <dgm:spPr/>
      <dgm:t>
        <a:bodyPr/>
        <a:lstStyle/>
        <a:p>
          <a:pPr rtl="0"/>
          <a:r>
            <a:rPr lang="en-US" b="1" dirty="0" smtClean="0"/>
            <a:t>Extracellular calcium</a:t>
          </a:r>
          <a:endParaRPr lang="en-US" b="1" dirty="0"/>
        </a:p>
      </dgm:t>
    </dgm:pt>
    <dgm:pt modelId="{70DB1AE4-474A-43E8-9F83-C29E7901A6D3}" type="parTrans" cxnId="{BDFCE9F9-EA63-425B-933E-B98CD120E9D6}">
      <dgm:prSet/>
      <dgm:spPr/>
      <dgm:t>
        <a:bodyPr/>
        <a:lstStyle/>
        <a:p>
          <a:endParaRPr lang="en-US"/>
        </a:p>
      </dgm:t>
    </dgm:pt>
    <dgm:pt modelId="{090A9533-C74B-4A38-A742-D5E6AD83FF16}" type="sibTrans" cxnId="{BDFCE9F9-EA63-425B-933E-B98CD120E9D6}">
      <dgm:prSet/>
      <dgm:spPr/>
      <dgm:t>
        <a:bodyPr/>
        <a:lstStyle/>
        <a:p>
          <a:endParaRPr lang="en-US"/>
        </a:p>
      </dgm:t>
    </dgm:pt>
    <dgm:pt modelId="{181E2A9A-5D93-46C4-89A9-BB2B98FCB476}">
      <dgm:prSet/>
      <dgm:spPr/>
      <dgm:t>
        <a:bodyPr/>
        <a:lstStyle/>
        <a:p>
          <a:pPr rtl="0"/>
          <a:r>
            <a:rPr lang="en-US" b="1" dirty="0" smtClean="0"/>
            <a:t>Extracellular phosphate </a:t>
          </a:r>
          <a:endParaRPr lang="en-US" b="1" dirty="0"/>
        </a:p>
      </dgm:t>
    </dgm:pt>
    <dgm:pt modelId="{9C0E1AED-B398-4956-9A85-CFC280F6AEA4}" type="parTrans" cxnId="{02A2132D-2398-4B4B-83F8-C42812D44258}">
      <dgm:prSet/>
      <dgm:spPr/>
      <dgm:t>
        <a:bodyPr/>
        <a:lstStyle/>
        <a:p>
          <a:endParaRPr lang="en-US"/>
        </a:p>
      </dgm:t>
    </dgm:pt>
    <dgm:pt modelId="{4F1C6905-C93A-4BCE-B59B-9C771B02EEBA}" type="sibTrans" cxnId="{02A2132D-2398-4B4B-83F8-C42812D44258}">
      <dgm:prSet/>
      <dgm:spPr/>
      <dgm:t>
        <a:bodyPr/>
        <a:lstStyle/>
        <a:p>
          <a:endParaRPr lang="en-US"/>
        </a:p>
      </dgm:t>
    </dgm:pt>
    <dgm:pt modelId="{EBEFC72A-F0A7-4F38-BE3C-FC29C53E714B}">
      <dgm:prSet/>
      <dgm:spPr/>
      <dgm:t>
        <a:bodyPr/>
        <a:lstStyle/>
        <a:p>
          <a:pPr rtl="0"/>
          <a:r>
            <a:rPr lang="en-US" b="1" dirty="0" smtClean="0"/>
            <a:t>Calcitriol</a:t>
          </a:r>
          <a:endParaRPr lang="en-US" b="1" dirty="0"/>
        </a:p>
      </dgm:t>
    </dgm:pt>
    <dgm:pt modelId="{A1CD6A47-02E3-45C7-B5EA-0692C33639C5}" type="parTrans" cxnId="{EE4C655B-1D0A-4A2F-B683-8D8995CA9F6B}">
      <dgm:prSet/>
      <dgm:spPr/>
      <dgm:t>
        <a:bodyPr/>
        <a:lstStyle/>
        <a:p>
          <a:endParaRPr lang="en-US"/>
        </a:p>
      </dgm:t>
    </dgm:pt>
    <dgm:pt modelId="{79382B1A-0803-4FC5-AE87-D580B9063F5B}" type="sibTrans" cxnId="{EE4C655B-1D0A-4A2F-B683-8D8995CA9F6B}">
      <dgm:prSet/>
      <dgm:spPr/>
      <dgm:t>
        <a:bodyPr/>
        <a:lstStyle/>
        <a:p>
          <a:endParaRPr lang="en-US"/>
        </a:p>
      </dgm:t>
    </dgm:pt>
    <dgm:pt modelId="{B865D662-D052-4354-A4E3-CFE5CEC89745}">
      <dgm:prSet/>
      <dgm:spPr/>
      <dgm:t>
        <a:bodyPr/>
        <a:lstStyle/>
        <a:p>
          <a:pPr rtl="0"/>
          <a:r>
            <a:rPr lang="en-US" b="1" dirty="0" smtClean="0"/>
            <a:t>Fibroblast growth factor 23 (FGF23). </a:t>
          </a:r>
          <a:endParaRPr lang="en-US" b="1" dirty="0"/>
        </a:p>
      </dgm:t>
    </dgm:pt>
    <dgm:pt modelId="{76469A21-FD01-47F9-AF78-1F453314212C}" type="parTrans" cxnId="{01248C3E-388A-4262-A3E4-A2D538A73177}">
      <dgm:prSet/>
      <dgm:spPr/>
      <dgm:t>
        <a:bodyPr/>
        <a:lstStyle/>
        <a:p>
          <a:endParaRPr lang="en-US"/>
        </a:p>
      </dgm:t>
    </dgm:pt>
    <dgm:pt modelId="{FA9FF2C7-6088-44CE-A741-7D48B0BB5A5D}" type="sibTrans" cxnId="{01248C3E-388A-4262-A3E4-A2D538A73177}">
      <dgm:prSet/>
      <dgm:spPr/>
      <dgm:t>
        <a:bodyPr/>
        <a:lstStyle/>
        <a:p>
          <a:endParaRPr lang="en-US"/>
        </a:p>
      </dgm:t>
    </dgm:pt>
    <dgm:pt modelId="{3A82A493-80F7-48C5-A29E-368DA5979AD3}" type="pres">
      <dgm:prSet presAssocID="{EF66B860-AB36-4DF5-9ADB-8485AB9DB0AA}" presName="linear" presStyleCnt="0">
        <dgm:presLayoutVars>
          <dgm:animLvl val="lvl"/>
          <dgm:resizeHandles val="exact"/>
        </dgm:presLayoutVars>
      </dgm:prSet>
      <dgm:spPr/>
      <dgm:t>
        <a:bodyPr/>
        <a:lstStyle/>
        <a:p>
          <a:endParaRPr lang="en-US"/>
        </a:p>
      </dgm:t>
    </dgm:pt>
    <dgm:pt modelId="{A62BA6ED-C77F-4E9E-99D4-FBD4DC3A2530}" type="pres">
      <dgm:prSet presAssocID="{05F4283F-A887-4283-B307-70D71FB1473C}" presName="parentText" presStyleLbl="node1" presStyleIdx="0" presStyleCnt="4">
        <dgm:presLayoutVars>
          <dgm:chMax val="0"/>
          <dgm:bulletEnabled val="1"/>
        </dgm:presLayoutVars>
      </dgm:prSet>
      <dgm:spPr/>
      <dgm:t>
        <a:bodyPr/>
        <a:lstStyle/>
        <a:p>
          <a:endParaRPr lang="en-US"/>
        </a:p>
      </dgm:t>
    </dgm:pt>
    <dgm:pt modelId="{7DB608B0-8B8D-41C4-9787-142BB6957EF5}" type="pres">
      <dgm:prSet presAssocID="{090A9533-C74B-4A38-A742-D5E6AD83FF16}" presName="spacer" presStyleCnt="0"/>
      <dgm:spPr/>
    </dgm:pt>
    <dgm:pt modelId="{D30320CF-3082-4648-BEEE-C027EC47F987}" type="pres">
      <dgm:prSet presAssocID="{181E2A9A-5D93-46C4-89A9-BB2B98FCB476}" presName="parentText" presStyleLbl="node1" presStyleIdx="1" presStyleCnt="4">
        <dgm:presLayoutVars>
          <dgm:chMax val="0"/>
          <dgm:bulletEnabled val="1"/>
        </dgm:presLayoutVars>
      </dgm:prSet>
      <dgm:spPr/>
      <dgm:t>
        <a:bodyPr/>
        <a:lstStyle/>
        <a:p>
          <a:endParaRPr lang="en-US"/>
        </a:p>
      </dgm:t>
    </dgm:pt>
    <dgm:pt modelId="{E931E295-AF0B-41E8-B26F-2DBAD514F820}" type="pres">
      <dgm:prSet presAssocID="{4F1C6905-C93A-4BCE-B59B-9C771B02EEBA}" presName="spacer" presStyleCnt="0"/>
      <dgm:spPr/>
    </dgm:pt>
    <dgm:pt modelId="{829B778A-3143-47CC-B16E-B766D39FE83F}" type="pres">
      <dgm:prSet presAssocID="{EBEFC72A-F0A7-4F38-BE3C-FC29C53E714B}" presName="parentText" presStyleLbl="node1" presStyleIdx="2" presStyleCnt="4">
        <dgm:presLayoutVars>
          <dgm:chMax val="0"/>
          <dgm:bulletEnabled val="1"/>
        </dgm:presLayoutVars>
      </dgm:prSet>
      <dgm:spPr/>
      <dgm:t>
        <a:bodyPr/>
        <a:lstStyle/>
        <a:p>
          <a:endParaRPr lang="en-US"/>
        </a:p>
      </dgm:t>
    </dgm:pt>
    <dgm:pt modelId="{99B2FBAD-C897-47B9-B72F-D6AA37BC8EC1}" type="pres">
      <dgm:prSet presAssocID="{79382B1A-0803-4FC5-AE87-D580B9063F5B}" presName="spacer" presStyleCnt="0"/>
      <dgm:spPr/>
    </dgm:pt>
    <dgm:pt modelId="{74C9FB5A-CA81-41B3-A953-A3F71EBF2112}" type="pres">
      <dgm:prSet presAssocID="{B865D662-D052-4354-A4E3-CFE5CEC89745}" presName="parentText" presStyleLbl="node1" presStyleIdx="3" presStyleCnt="4">
        <dgm:presLayoutVars>
          <dgm:chMax val="0"/>
          <dgm:bulletEnabled val="1"/>
        </dgm:presLayoutVars>
      </dgm:prSet>
      <dgm:spPr/>
      <dgm:t>
        <a:bodyPr/>
        <a:lstStyle/>
        <a:p>
          <a:endParaRPr lang="en-US"/>
        </a:p>
      </dgm:t>
    </dgm:pt>
  </dgm:ptLst>
  <dgm:cxnLst>
    <dgm:cxn modelId="{BDFCE9F9-EA63-425B-933E-B98CD120E9D6}" srcId="{EF66B860-AB36-4DF5-9ADB-8485AB9DB0AA}" destId="{05F4283F-A887-4283-B307-70D71FB1473C}" srcOrd="0" destOrd="0" parTransId="{70DB1AE4-474A-43E8-9F83-C29E7901A6D3}" sibTransId="{090A9533-C74B-4A38-A742-D5E6AD83FF16}"/>
    <dgm:cxn modelId="{C1310190-596F-4E92-9C09-4405F4824012}" type="presOf" srcId="{B865D662-D052-4354-A4E3-CFE5CEC89745}" destId="{74C9FB5A-CA81-41B3-A953-A3F71EBF2112}" srcOrd="0" destOrd="0" presId="urn:microsoft.com/office/officeart/2005/8/layout/vList2"/>
    <dgm:cxn modelId="{639F1117-B29C-4CAA-A5C8-502AB816978E}" type="presOf" srcId="{05F4283F-A887-4283-B307-70D71FB1473C}" destId="{A62BA6ED-C77F-4E9E-99D4-FBD4DC3A2530}" srcOrd="0" destOrd="0" presId="urn:microsoft.com/office/officeart/2005/8/layout/vList2"/>
    <dgm:cxn modelId="{1C1C6491-4C42-44CB-9449-F31AFE1156C9}" type="presOf" srcId="{EBEFC72A-F0A7-4F38-BE3C-FC29C53E714B}" destId="{829B778A-3143-47CC-B16E-B766D39FE83F}" srcOrd="0" destOrd="0" presId="urn:microsoft.com/office/officeart/2005/8/layout/vList2"/>
    <dgm:cxn modelId="{02A2132D-2398-4B4B-83F8-C42812D44258}" srcId="{EF66B860-AB36-4DF5-9ADB-8485AB9DB0AA}" destId="{181E2A9A-5D93-46C4-89A9-BB2B98FCB476}" srcOrd="1" destOrd="0" parTransId="{9C0E1AED-B398-4956-9A85-CFC280F6AEA4}" sibTransId="{4F1C6905-C93A-4BCE-B59B-9C771B02EEBA}"/>
    <dgm:cxn modelId="{F0D5E8B4-4C12-4EA3-9484-AD3A019D647B}" type="presOf" srcId="{EF66B860-AB36-4DF5-9ADB-8485AB9DB0AA}" destId="{3A82A493-80F7-48C5-A29E-368DA5979AD3}" srcOrd="0" destOrd="0" presId="urn:microsoft.com/office/officeart/2005/8/layout/vList2"/>
    <dgm:cxn modelId="{EE4C655B-1D0A-4A2F-B683-8D8995CA9F6B}" srcId="{EF66B860-AB36-4DF5-9ADB-8485AB9DB0AA}" destId="{EBEFC72A-F0A7-4F38-BE3C-FC29C53E714B}" srcOrd="2" destOrd="0" parTransId="{A1CD6A47-02E3-45C7-B5EA-0692C33639C5}" sibTransId="{79382B1A-0803-4FC5-AE87-D580B9063F5B}"/>
    <dgm:cxn modelId="{EE48FD35-718D-4818-96BA-D6A083CD6A0E}" type="presOf" srcId="{181E2A9A-5D93-46C4-89A9-BB2B98FCB476}" destId="{D30320CF-3082-4648-BEEE-C027EC47F987}" srcOrd="0" destOrd="0" presId="urn:microsoft.com/office/officeart/2005/8/layout/vList2"/>
    <dgm:cxn modelId="{01248C3E-388A-4262-A3E4-A2D538A73177}" srcId="{EF66B860-AB36-4DF5-9ADB-8485AB9DB0AA}" destId="{B865D662-D052-4354-A4E3-CFE5CEC89745}" srcOrd="3" destOrd="0" parTransId="{76469A21-FD01-47F9-AF78-1F453314212C}" sibTransId="{FA9FF2C7-6088-44CE-A741-7D48B0BB5A5D}"/>
    <dgm:cxn modelId="{6DB1429D-A54E-4021-8FB8-80D2EE240DEE}" type="presParOf" srcId="{3A82A493-80F7-48C5-A29E-368DA5979AD3}" destId="{A62BA6ED-C77F-4E9E-99D4-FBD4DC3A2530}" srcOrd="0" destOrd="0" presId="urn:microsoft.com/office/officeart/2005/8/layout/vList2"/>
    <dgm:cxn modelId="{3175EB72-431E-46CF-8C5D-D54F6D7D43AB}" type="presParOf" srcId="{3A82A493-80F7-48C5-A29E-368DA5979AD3}" destId="{7DB608B0-8B8D-41C4-9787-142BB6957EF5}" srcOrd="1" destOrd="0" presId="urn:microsoft.com/office/officeart/2005/8/layout/vList2"/>
    <dgm:cxn modelId="{8250BE26-D15C-4045-9163-D22810D5C20A}" type="presParOf" srcId="{3A82A493-80F7-48C5-A29E-368DA5979AD3}" destId="{D30320CF-3082-4648-BEEE-C027EC47F987}" srcOrd="2" destOrd="0" presId="urn:microsoft.com/office/officeart/2005/8/layout/vList2"/>
    <dgm:cxn modelId="{B3A59A3B-9100-4D87-A13A-CDB80D8288C0}" type="presParOf" srcId="{3A82A493-80F7-48C5-A29E-368DA5979AD3}" destId="{E931E295-AF0B-41E8-B26F-2DBAD514F820}" srcOrd="3" destOrd="0" presId="urn:microsoft.com/office/officeart/2005/8/layout/vList2"/>
    <dgm:cxn modelId="{830342AB-CDF5-4A3A-A8AF-0AB7CBDC2A85}" type="presParOf" srcId="{3A82A493-80F7-48C5-A29E-368DA5979AD3}" destId="{829B778A-3143-47CC-B16E-B766D39FE83F}" srcOrd="4" destOrd="0" presId="urn:microsoft.com/office/officeart/2005/8/layout/vList2"/>
    <dgm:cxn modelId="{3F17B799-615F-4FC5-99DB-C3596B991F91}" type="presParOf" srcId="{3A82A493-80F7-48C5-A29E-368DA5979AD3}" destId="{99B2FBAD-C897-47B9-B72F-D6AA37BC8EC1}" srcOrd="5" destOrd="0" presId="urn:microsoft.com/office/officeart/2005/8/layout/vList2"/>
    <dgm:cxn modelId="{5F2CF90B-D023-446D-AF3F-32F062A74E92}" type="presParOf" srcId="{3A82A493-80F7-48C5-A29E-368DA5979AD3}" destId="{74C9FB5A-CA81-41B3-A953-A3F71EBF211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41545C-8B81-4E21-8C70-8AFF5F2BC63B}" type="doc">
      <dgm:prSet loTypeId="urn:microsoft.com/office/officeart/2005/8/layout/vList2" loCatId="list" qsTypeId="urn:microsoft.com/office/officeart/2005/8/quickstyle/3d1" qsCatId="3D" csTypeId="urn:microsoft.com/office/officeart/2005/8/colors/accent0_1" csCatId="mainScheme"/>
      <dgm:spPr/>
      <dgm:t>
        <a:bodyPr/>
        <a:lstStyle/>
        <a:p>
          <a:endParaRPr lang="en-US"/>
        </a:p>
      </dgm:t>
    </dgm:pt>
    <dgm:pt modelId="{450697E6-A066-4C07-BF11-1A0542D6517B}">
      <dgm:prSet/>
      <dgm:spPr/>
      <dgm:t>
        <a:bodyPr/>
        <a:lstStyle/>
        <a:p>
          <a:pPr rtl="0"/>
          <a:r>
            <a:rPr lang="en-US" b="1" smtClean="0"/>
            <a:t>Musculoskeletal</a:t>
          </a:r>
          <a:endParaRPr lang="en-US"/>
        </a:p>
      </dgm:t>
    </dgm:pt>
    <dgm:pt modelId="{28E7AA2E-66B0-45CB-997C-96F64D05C1EB}" type="parTrans" cxnId="{A96D6AB5-041D-431B-A453-1654CD062DDD}">
      <dgm:prSet/>
      <dgm:spPr/>
      <dgm:t>
        <a:bodyPr/>
        <a:lstStyle/>
        <a:p>
          <a:endParaRPr lang="en-US"/>
        </a:p>
      </dgm:t>
    </dgm:pt>
    <dgm:pt modelId="{E3759964-D951-4D77-B21B-5280B31641D8}" type="sibTrans" cxnId="{A96D6AB5-041D-431B-A453-1654CD062DDD}">
      <dgm:prSet/>
      <dgm:spPr/>
      <dgm:t>
        <a:bodyPr/>
        <a:lstStyle/>
        <a:p>
          <a:endParaRPr lang="en-US"/>
        </a:p>
      </dgm:t>
    </dgm:pt>
    <dgm:pt modelId="{2369DE59-83F0-434D-B320-37239865AEB2}">
      <dgm:prSet/>
      <dgm:spPr/>
      <dgm:t>
        <a:bodyPr/>
        <a:lstStyle/>
        <a:p>
          <a:pPr rtl="0"/>
          <a:r>
            <a:rPr lang="en-US" dirty="0" smtClean="0"/>
            <a:t>Muscle weakness</a:t>
          </a:r>
          <a:endParaRPr lang="en-US" dirty="0"/>
        </a:p>
      </dgm:t>
    </dgm:pt>
    <dgm:pt modelId="{5DFE52D6-E76F-478C-8367-F58415FC0C9E}" type="parTrans" cxnId="{269BB2B4-8C87-4C74-A626-B0DB48E86DDA}">
      <dgm:prSet/>
      <dgm:spPr/>
      <dgm:t>
        <a:bodyPr/>
        <a:lstStyle/>
        <a:p>
          <a:endParaRPr lang="en-US"/>
        </a:p>
      </dgm:t>
    </dgm:pt>
    <dgm:pt modelId="{561E1DF5-0EDB-4702-A232-CFE35F289DA1}" type="sibTrans" cxnId="{269BB2B4-8C87-4C74-A626-B0DB48E86DDA}">
      <dgm:prSet/>
      <dgm:spPr/>
      <dgm:t>
        <a:bodyPr/>
        <a:lstStyle/>
        <a:p>
          <a:endParaRPr lang="en-US"/>
        </a:p>
      </dgm:t>
    </dgm:pt>
    <dgm:pt modelId="{E126B5C3-3C6B-4049-B60F-7B1EE7E4DA65}">
      <dgm:prSet/>
      <dgm:spPr/>
      <dgm:t>
        <a:bodyPr/>
        <a:lstStyle/>
        <a:p>
          <a:pPr rtl="0"/>
          <a:r>
            <a:rPr lang="en-US" smtClean="0"/>
            <a:t>Bone pain</a:t>
          </a:r>
          <a:endParaRPr lang="en-US"/>
        </a:p>
      </dgm:t>
    </dgm:pt>
    <dgm:pt modelId="{E419E567-32BC-4F7A-8F52-EDAAF00893CC}" type="parTrans" cxnId="{CB9A4EA2-35FC-41AD-85D3-8E1542ABD60A}">
      <dgm:prSet/>
      <dgm:spPr/>
      <dgm:t>
        <a:bodyPr/>
        <a:lstStyle/>
        <a:p>
          <a:endParaRPr lang="en-US"/>
        </a:p>
      </dgm:t>
    </dgm:pt>
    <dgm:pt modelId="{68873B97-0FC8-4089-AC41-1AE97B3D4B26}" type="sibTrans" cxnId="{CB9A4EA2-35FC-41AD-85D3-8E1542ABD60A}">
      <dgm:prSet/>
      <dgm:spPr/>
      <dgm:t>
        <a:bodyPr/>
        <a:lstStyle/>
        <a:p>
          <a:endParaRPr lang="en-US"/>
        </a:p>
      </dgm:t>
    </dgm:pt>
    <dgm:pt modelId="{B7EF77BD-6F2C-4DEC-81FB-59ED70EC1DBA}">
      <dgm:prSet/>
      <dgm:spPr/>
      <dgm:t>
        <a:bodyPr/>
        <a:lstStyle/>
        <a:p>
          <a:pPr rtl="0"/>
          <a:r>
            <a:rPr lang="en-US" smtClean="0"/>
            <a:t>Osteopenia/osteoporosis</a:t>
          </a:r>
          <a:endParaRPr lang="en-US"/>
        </a:p>
      </dgm:t>
    </dgm:pt>
    <dgm:pt modelId="{D081E810-05BF-49F6-9AD6-F8C5A8836CD5}" type="parTrans" cxnId="{7B9F7517-195D-41FF-B1E6-BD88A19DC288}">
      <dgm:prSet/>
      <dgm:spPr/>
      <dgm:t>
        <a:bodyPr/>
        <a:lstStyle/>
        <a:p>
          <a:endParaRPr lang="en-US"/>
        </a:p>
      </dgm:t>
    </dgm:pt>
    <dgm:pt modelId="{F268C989-0B47-44A5-ACF1-A99BC18C5900}" type="sibTrans" cxnId="{7B9F7517-195D-41FF-B1E6-BD88A19DC288}">
      <dgm:prSet/>
      <dgm:spPr/>
      <dgm:t>
        <a:bodyPr/>
        <a:lstStyle/>
        <a:p>
          <a:endParaRPr lang="en-US"/>
        </a:p>
      </dgm:t>
    </dgm:pt>
    <dgm:pt modelId="{CC80011B-2346-47FB-B4E2-722AC8DFB280}">
      <dgm:prSet/>
      <dgm:spPr/>
      <dgm:t>
        <a:bodyPr/>
        <a:lstStyle/>
        <a:p>
          <a:pPr rtl="0"/>
          <a:r>
            <a:rPr lang="en-US" b="1" smtClean="0"/>
            <a:t>Neurologic</a:t>
          </a:r>
          <a:endParaRPr lang="en-US"/>
        </a:p>
      </dgm:t>
    </dgm:pt>
    <dgm:pt modelId="{565E4373-2294-4D1E-9715-685126998709}" type="parTrans" cxnId="{C87231D2-D50F-44F4-90D8-A99B0FD1D309}">
      <dgm:prSet/>
      <dgm:spPr/>
      <dgm:t>
        <a:bodyPr/>
        <a:lstStyle/>
        <a:p>
          <a:endParaRPr lang="en-US"/>
        </a:p>
      </dgm:t>
    </dgm:pt>
    <dgm:pt modelId="{C34197E3-8BB3-4358-83FF-E6CFA138618A}" type="sibTrans" cxnId="{C87231D2-D50F-44F4-90D8-A99B0FD1D309}">
      <dgm:prSet/>
      <dgm:spPr/>
      <dgm:t>
        <a:bodyPr/>
        <a:lstStyle/>
        <a:p>
          <a:endParaRPr lang="en-US"/>
        </a:p>
      </dgm:t>
    </dgm:pt>
    <dgm:pt modelId="{622FF9E4-26BD-46E5-B3C8-80044A88E70E}">
      <dgm:prSet/>
      <dgm:spPr/>
      <dgm:t>
        <a:bodyPr/>
        <a:lstStyle/>
        <a:p>
          <a:pPr rtl="0"/>
          <a:r>
            <a:rPr lang="en-US" smtClean="0"/>
            <a:t>Decreased concentration</a:t>
          </a:r>
          <a:endParaRPr lang="en-US"/>
        </a:p>
      </dgm:t>
    </dgm:pt>
    <dgm:pt modelId="{AF8C1D61-0A74-4FF7-B4EB-D9F56A499107}" type="parTrans" cxnId="{B21B3164-6880-47B7-8CCD-350FB543F06A}">
      <dgm:prSet/>
      <dgm:spPr/>
      <dgm:t>
        <a:bodyPr/>
        <a:lstStyle/>
        <a:p>
          <a:endParaRPr lang="en-US"/>
        </a:p>
      </dgm:t>
    </dgm:pt>
    <dgm:pt modelId="{4A583144-249C-444C-BEFD-C782835F854B}" type="sibTrans" cxnId="{B21B3164-6880-47B7-8CCD-350FB543F06A}">
      <dgm:prSet/>
      <dgm:spPr/>
      <dgm:t>
        <a:bodyPr/>
        <a:lstStyle/>
        <a:p>
          <a:endParaRPr lang="en-US"/>
        </a:p>
      </dgm:t>
    </dgm:pt>
    <dgm:pt modelId="{D118951D-7954-4981-89FB-6AD4E1CDC43C}">
      <dgm:prSet/>
      <dgm:spPr/>
      <dgm:t>
        <a:bodyPr/>
        <a:lstStyle/>
        <a:p>
          <a:pPr rtl="0"/>
          <a:r>
            <a:rPr lang="en-US" smtClean="0"/>
            <a:t>Confusion</a:t>
          </a:r>
          <a:endParaRPr lang="en-US"/>
        </a:p>
      </dgm:t>
    </dgm:pt>
    <dgm:pt modelId="{26439798-1B1C-4CD3-AFB6-519C29EE5DAC}" type="parTrans" cxnId="{C86486D9-3F4C-4629-B5F6-194A8253BC06}">
      <dgm:prSet/>
      <dgm:spPr/>
      <dgm:t>
        <a:bodyPr/>
        <a:lstStyle/>
        <a:p>
          <a:endParaRPr lang="en-US"/>
        </a:p>
      </dgm:t>
    </dgm:pt>
    <dgm:pt modelId="{455AECBD-0118-4EED-B3AC-CC137631025F}" type="sibTrans" cxnId="{C86486D9-3F4C-4629-B5F6-194A8253BC06}">
      <dgm:prSet/>
      <dgm:spPr/>
      <dgm:t>
        <a:bodyPr/>
        <a:lstStyle/>
        <a:p>
          <a:endParaRPr lang="en-US"/>
        </a:p>
      </dgm:t>
    </dgm:pt>
    <dgm:pt modelId="{465DF0EF-BA4C-4215-BC8D-EE219EC9CB49}">
      <dgm:prSet/>
      <dgm:spPr/>
      <dgm:t>
        <a:bodyPr/>
        <a:lstStyle/>
        <a:p>
          <a:pPr rtl="0"/>
          <a:r>
            <a:rPr lang="en-US" smtClean="0"/>
            <a:t>Fatigue</a:t>
          </a:r>
          <a:endParaRPr lang="en-US"/>
        </a:p>
      </dgm:t>
    </dgm:pt>
    <dgm:pt modelId="{0B362D94-4412-4D3B-8B0D-4CB288AE9AE2}" type="parTrans" cxnId="{2040608F-0A70-4562-A2AA-687076C2748B}">
      <dgm:prSet/>
      <dgm:spPr/>
      <dgm:t>
        <a:bodyPr/>
        <a:lstStyle/>
        <a:p>
          <a:endParaRPr lang="en-US"/>
        </a:p>
      </dgm:t>
    </dgm:pt>
    <dgm:pt modelId="{4BC02199-E747-45EA-BFD4-591E51FBDDE3}" type="sibTrans" cxnId="{2040608F-0A70-4562-A2AA-687076C2748B}">
      <dgm:prSet/>
      <dgm:spPr/>
      <dgm:t>
        <a:bodyPr/>
        <a:lstStyle/>
        <a:p>
          <a:endParaRPr lang="en-US"/>
        </a:p>
      </dgm:t>
    </dgm:pt>
    <dgm:pt modelId="{9D9E22FA-586C-458D-9A09-F78F28F0B503}">
      <dgm:prSet/>
      <dgm:spPr/>
      <dgm:t>
        <a:bodyPr/>
        <a:lstStyle/>
        <a:p>
          <a:pPr rtl="0"/>
          <a:r>
            <a:rPr lang="en-US" smtClean="0"/>
            <a:t>Stupor, coma</a:t>
          </a:r>
          <a:endParaRPr lang="en-US"/>
        </a:p>
      </dgm:t>
    </dgm:pt>
    <dgm:pt modelId="{9D2EFF6E-B8F8-4C59-9324-E19D92276416}" type="parTrans" cxnId="{182D8C61-1859-447B-965F-465F25E607EC}">
      <dgm:prSet/>
      <dgm:spPr/>
      <dgm:t>
        <a:bodyPr/>
        <a:lstStyle/>
        <a:p>
          <a:endParaRPr lang="en-US"/>
        </a:p>
      </dgm:t>
    </dgm:pt>
    <dgm:pt modelId="{1743CE7F-1453-468E-A817-40BFB4747996}" type="sibTrans" cxnId="{182D8C61-1859-447B-965F-465F25E607EC}">
      <dgm:prSet/>
      <dgm:spPr/>
      <dgm:t>
        <a:bodyPr/>
        <a:lstStyle/>
        <a:p>
          <a:endParaRPr lang="en-US"/>
        </a:p>
      </dgm:t>
    </dgm:pt>
    <dgm:pt modelId="{785A9F40-575E-48BD-88CB-E33B6F3279D3}">
      <dgm:prSet/>
      <dgm:spPr/>
      <dgm:t>
        <a:bodyPr/>
        <a:lstStyle/>
        <a:p>
          <a:pPr rtl="0"/>
          <a:r>
            <a:rPr lang="en-US" b="1" smtClean="0"/>
            <a:t>Cardiovascular</a:t>
          </a:r>
          <a:endParaRPr lang="en-US"/>
        </a:p>
      </dgm:t>
    </dgm:pt>
    <dgm:pt modelId="{73064F08-A26F-4CEA-925C-B286FE7E9A21}" type="parTrans" cxnId="{4CFE62E3-CD5E-4406-8661-F256751659CE}">
      <dgm:prSet/>
      <dgm:spPr/>
      <dgm:t>
        <a:bodyPr/>
        <a:lstStyle/>
        <a:p>
          <a:endParaRPr lang="en-US"/>
        </a:p>
      </dgm:t>
    </dgm:pt>
    <dgm:pt modelId="{48413C80-A7E6-4334-9851-2271C5B50AFF}" type="sibTrans" cxnId="{4CFE62E3-CD5E-4406-8661-F256751659CE}">
      <dgm:prSet/>
      <dgm:spPr/>
      <dgm:t>
        <a:bodyPr/>
        <a:lstStyle/>
        <a:p>
          <a:endParaRPr lang="en-US"/>
        </a:p>
      </dgm:t>
    </dgm:pt>
    <dgm:pt modelId="{D9C9419C-DF1A-46B3-9542-D8246B6ADFB4}">
      <dgm:prSet/>
      <dgm:spPr/>
      <dgm:t>
        <a:bodyPr/>
        <a:lstStyle/>
        <a:p>
          <a:pPr rtl="0"/>
          <a:r>
            <a:rPr lang="en-US" smtClean="0"/>
            <a:t>Shortening of the QT interval</a:t>
          </a:r>
          <a:endParaRPr lang="en-US"/>
        </a:p>
      </dgm:t>
    </dgm:pt>
    <dgm:pt modelId="{49CA5BD7-67BF-4001-941A-286657A4CB4C}" type="parTrans" cxnId="{04A4400E-1ED4-4A83-B552-CF8FE6805E62}">
      <dgm:prSet/>
      <dgm:spPr/>
      <dgm:t>
        <a:bodyPr/>
        <a:lstStyle/>
        <a:p>
          <a:endParaRPr lang="en-US"/>
        </a:p>
      </dgm:t>
    </dgm:pt>
    <dgm:pt modelId="{5E01F809-6406-4560-8B70-CDEAD2884744}" type="sibTrans" cxnId="{04A4400E-1ED4-4A83-B552-CF8FE6805E62}">
      <dgm:prSet/>
      <dgm:spPr/>
      <dgm:t>
        <a:bodyPr/>
        <a:lstStyle/>
        <a:p>
          <a:endParaRPr lang="en-US"/>
        </a:p>
      </dgm:t>
    </dgm:pt>
    <dgm:pt modelId="{19CF0759-7613-4466-8420-C1D9D1A3392D}">
      <dgm:prSet/>
      <dgm:spPr/>
      <dgm:t>
        <a:bodyPr/>
        <a:lstStyle/>
        <a:p>
          <a:pPr rtl="0"/>
          <a:r>
            <a:rPr lang="en-US" smtClean="0"/>
            <a:t>Bradycardia</a:t>
          </a:r>
          <a:endParaRPr lang="en-US"/>
        </a:p>
      </dgm:t>
    </dgm:pt>
    <dgm:pt modelId="{4A1CC14A-DAE7-4545-A3E2-CE7364BC7318}" type="parTrans" cxnId="{DEDDC478-E3AF-4B3B-AD31-FFB776A39685}">
      <dgm:prSet/>
      <dgm:spPr/>
      <dgm:t>
        <a:bodyPr/>
        <a:lstStyle/>
        <a:p>
          <a:endParaRPr lang="en-US"/>
        </a:p>
      </dgm:t>
    </dgm:pt>
    <dgm:pt modelId="{A218320E-EA83-485B-AFC7-FF63A1E0BB74}" type="sibTrans" cxnId="{DEDDC478-E3AF-4B3B-AD31-FFB776A39685}">
      <dgm:prSet/>
      <dgm:spPr/>
      <dgm:t>
        <a:bodyPr/>
        <a:lstStyle/>
        <a:p>
          <a:endParaRPr lang="en-US"/>
        </a:p>
      </dgm:t>
    </dgm:pt>
    <dgm:pt modelId="{4880A701-AFFF-476F-B0CB-EA752F9363D1}">
      <dgm:prSet/>
      <dgm:spPr/>
      <dgm:t>
        <a:bodyPr/>
        <a:lstStyle/>
        <a:p>
          <a:pPr rtl="0"/>
          <a:r>
            <a:rPr lang="en-US" smtClean="0"/>
            <a:t>Hypertension</a:t>
          </a:r>
          <a:endParaRPr lang="en-US"/>
        </a:p>
      </dgm:t>
    </dgm:pt>
    <dgm:pt modelId="{EF41AC9C-B233-4ED2-A0B0-73EEF61E395A}" type="parTrans" cxnId="{8E483C28-8BBF-4947-9C0A-5E5317DDEF8B}">
      <dgm:prSet/>
      <dgm:spPr/>
      <dgm:t>
        <a:bodyPr/>
        <a:lstStyle/>
        <a:p>
          <a:endParaRPr lang="en-US"/>
        </a:p>
      </dgm:t>
    </dgm:pt>
    <dgm:pt modelId="{F5353A09-0055-4F24-9F3E-7B4418A310DC}" type="sibTrans" cxnId="{8E483C28-8BBF-4947-9C0A-5E5317DDEF8B}">
      <dgm:prSet/>
      <dgm:spPr/>
      <dgm:t>
        <a:bodyPr/>
        <a:lstStyle/>
        <a:p>
          <a:endParaRPr lang="en-US"/>
        </a:p>
      </dgm:t>
    </dgm:pt>
    <dgm:pt modelId="{4085A482-38E1-4E55-AD20-85C358435323}" type="pres">
      <dgm:prSet presAssocID="{2F41545C-8B81-4E21-8C70-8AFF5F2BC63B}" presName="linear" presStyleCnt="0">
        <dgm:presLayoutVars>
          <dgm:animLvl val="lvl"/>
          <dgm:resizeHandles val="exact"/>
        </dgm:presLayoutVars>
      </dgm:prSet>
      <dgm:spPr/>
      <dgm:t>
        <a:bodyPr/>
        <a:lstStyle/>
        <a:p>
          <a:endParaRPr lang="en-US"/>
        </a:p>
      </dgm:t>
    </dgm:pt>
    <dgm:pt modelId="{552BECB2-CA54-42F1-B6D8-C25EF05152F5}" type="pres">
      <dgm:prSet presAssocID="{450697E6-A066-4C07-BF11-1A0542D6517B}" presName="parentText" presStyleLbl="node1" presStyleIdx="0" presStyleCnt="3">
        <dgm:presLayoutVars>
          <dgm:chMax val="0"/>
          <dgm:bulletEnabled val="1"/>
        </dgm:presLayoutVars>
      </dgm:prSet>
      <dgm:spPr/>
      <dgm:t>
        <a:bodyPr/>
        <a:lstStyle/>
        <a:p>
          <a:endParaRPr lang="en-US"/>
        </a:p>
      </dgm:t>
    </dgm:pt>
    <dgm:pt modelId="{4BED7459-A645-4001-858B-7B931E358E3C}" type="pres">
      <dgm:prSet presAssocID="{450697E6-A066-4C07-BF11-1A0542D6517B}" presName="childText" presStyleLbl="revTx" presStyleIdx="0" presStyleCnt="3">
        <dgm:presLayoutVars>
          <dgm:bulletEnabled val="1"/>
        </dgm:presLayoutVars>
      </dgm:prSet>
      <dgm:spPr/>
      <dgm:t>
        <a:bodyPr/>
        <a:lstStyle/>
        <a:p>
          <a:endParaRPr lang="en-US"/>
        </a:p>
      </dgm:t>
    </dgm:pt>
    <dgm:pt modelId="{8D82CD6E-4C82-4853-BC33-D672766B4BF8}" type="pres">
      <dgm:prSet presAssocID="{CC80011B-2346-47FB-B4E2-722AC8DFB280}" presName="parentText" presStyleLbl="node1" presStyleIdx="1" presStyleCnt="3">
        <dgm:presLayoutVars>
          <dgm:chMax val="0"/>
          <dgm:bulletEnabled val="1"/>
        </dgm:presLayoutVars>
      </dgm:prSet>
      <dgm:spPr/>
      <dgm:t>
        <a:bodyPr/>
        <a:lstStyle/>
        <a:p>
          <a:endParaRPr lang="en-US"/>
        </a:p>
      </dgm:t>
    </dgm:pt>
    <dgm:pt modelId="{D07ED54B-749B-4912-8507-5D6A8C8FCDDF}" type="pres">
      <dgm:prSet presAssocID="{CC80011B-2346-47FB-B4E2-722AC8DFB280}" presName="childText" presStyleLbl="revTx" presStyleIdx="1" presStyleCnt="3">
        <dgm:presLayoutVars>
          <dgm:bulletEnabled val="1"/>
        </dgm:presLayoutVars>
      </dgm:prSet>
      <dgm:spPr/>
      <dgm:t>
        <a:bodyPr/>
        <a:lstStyle/>
        <a:p>
          <a:endParaRPr lang="en-US"/>
        </a:p>
      </dgm:t>
    </dgm:pt>
    <dgm:pt modelId="{B23AD3F1-4E5A-4443-BCAD-C152EB5AB62A}" type="pres">
      <dgm:prSet presAssocID="{785A9F40-575E-48BD-88CB-E33B6F3279D3}" presName="parentText" presStyleLbl="node1" presStyleIdx="2" presStyleCnt="3">
        <dgm:presLayoutVars>
          <dgm:chMax val="0"/>
          <dgm:bulletEnabled val="1"/>
        </dgm:presLayoutVars>
      </dgm:prSet>
      <dgm:spPr/>
      <dgm:t>
        <a:bodyPr/>
        <a:lstStyle/>
        <a:p>
          <a:endParaRPr lang="en-US"/>
        </a:p>
      </dgm:t>
    </dgm:pt>
    <dgm:pt modelId="{4FEEB593-BDC6-467F-A9F2-BBD90D269F73}" type="pres">
      <dgm:prSet presAssocID="{785A9F40-575E-48BD-88CB-E33B6F3279D3}" presName="childText" presStyleLbl="revTx" presStyleIdx="2" presStyleCnt="3">
        <dgm:presLayoutVars>
          <dgm:bulletEnabled val="1"/>
        </dgm:presLayoutVars>
      </dgm:prSet>
      <dgm:spPr/>
      <dgm:t>
        <a:bodyPr/>
        <a:lstStyle/>
        <a:p>
          <a:endParaRPr lang="en-US"/>
        </a:p>
      </dgm:t>
    </dgm:pt>
  </dgm:ptLst>
  <dgm:cxnLst>
    <dgm:cxn modelId="{C87231D2-D50F-44F4-90D8-A99B0FD1D309}" srcId="{2F41545C-8B81-4E21-8C70-8AFF5F2BC63B}" destId="{CC80011B-2346-47FB-B4E2-722AC8DFB280}" srcOrd="1" destOrd="0" parTransId="{565E4373-2294-4D1E-9715-685126998709}" sibTransId="{C34197E3-8BB3-4358-83FF-E6CFA138618A}"/>
    <dgm:cxn modelId="{7B9F7517-195D-41FF-B1E6-BD88A19DC288}" srcId="{450697E6-A066-4C07-BF11-1A0542D6517B}" destId="{B7EF77BD-6F2C-4DEC-81FB-59ED70EC1DBA}" srcOrd="2" destOrd="0" parTransId="{D081E810-05BF-49F6-9AD6-F8C5A8836CD5}" sibTransId="{F268C989-0B47-44A5-ACF1-A99BC18C5900}"/>
    <dgm:cxn modelId="{BBC5C4CA-CA1C-4810-99CC-9DA7B13A6C3B}" type="presOf" srcId="{4880A701-AFFF-476F-B0CB-EA752F9363D1}" destId="{4FEEB593-BDC6-467F-A9F2-BBD90D269F73}" srcOrd="0" destOrd="2" presId="urn:microsoft.com/office/officeart/2005/8/layout/vList2"/>
    <dgm:cxn modelId="{4CFE62E3-CD5E-4406-8661-F256751659CE}" srcId="{2F41545C-8B81-4E21-8C70-8AFF5F2BC63B}" destId="{785A9F40-575E-48BD-88CB-E33B6F3279D3}" srcOrd="2" destOrd="0" parTransId="{73064F08-A26F-4CEA-925C-B286FE7E9A21}" sibTransId="{48413C80-A7E6-4334-9851-2271C5B50AFF}"/>
    <dgm:cxn modelId="{269BB2B4-8C87-4C74-A626-B0DB48E86DDA}" srcId="{450697E6-A066-4C07-BF11-1A0542D6517B}" destId="{2369DE59-83F0-434D-B320-37239865AEB2}" srcOrd="0" destOrd="0" parTransId="{5DFE52D6-E76F-478C-8367-F58415FC0C9E}" sibTransId="{561E1DF5-0EDB-4702-A232-CFE35F289DA1}"/>
    <dgm:cxn modelId="{CA016F2A-BB3D-4360-81B1-A0F3A3222914}" type="presOf" srcId="{B7EF77BD-6F2C-4DEC-81FB-59ED70EC1DBA}" destId="{4BED7459-A645-4001-858B-7B931E358E3C}" srcOrd="0" destOrd="2" presId="urn:microsoft.com/office/officeart/2005/8/layout/vList2"/>
    <dgm:cxn modelId="{8D9613C3-540D-48E1-AC29-4B4847A3A171}" type="presOf" srcId="{785A9F40-575E-48BD-88CB-E33B6F3279D3}" destId="{B23AD3F1-4E5A-4443-BCAD-C152EB5AB62A}" srcOrd="0" destOrd="0" presId="urn:microsoft.com/office/officeart/2005/8/layout/vList2"/>
    <dgm:cxn modelId="{2B1F8C00-92DA-476C-BF6A-C6EDCBD8E90E}" type="presOf" srcId="{D9C9419C-DF1A-46B3-9542-D8246B6ADFB4}" destId="{4FEEB593-BDC6-467F-A9F2-BBD90D269F73}" srcOrd="0" destOrd="0" presId="urn:microsoft.com/office/officeart/2005/8/layout/vList2"/>
    <dgm:cxn modelId="{648039A0-F4A3-4E43-86B5-998A390BDE14}" type="presOf" srcId="{D118951D-7954-4981-89FB-6AD4E1CDC43C}" destId="{D07ED54B-749B-4912-8507-5D6A8C8FCDDF}" srcOrd="0" destOrd="1" presId="urn:microsoft.com/office/officeart/2005/8/layout/vList2"/>
    <dgm:cxn modelId="{B55DD691-8865-4B08-8893-8B41C176A7BB}" type="presOf" srcId="{CC80011B-2346-47FB-B4E2-722AC8DFB280}" destId="{8D82CD6E-4C82-4853-BC33-D672766B4BF8}" srcOrd="0" destOrd="0" presId="urn:microsoft.com/office/officeart/2005/8/layout/vList2"/>
    <dgm:cxn modelId="{8E483C28-8BBF-4947-9C0A-5E5317DDEF8B}" srcId="{785A9F40-575E-48BD-88CB-E33B6F3279D3}" destId="{4880A701-AFFF-476F-B0CB-EA752F9363D1}" srcOrd="2" destOrd="0" parTransId="{EF41AC9C-B233-4ED2-A0B0-73EEF61E395A}" sibTransId="{F5353A09-0055-4F24-9F3E-7B4418A310DC}"/>
    <dgm:cxn modelId="{B21B3164-6880-47B7-8CCD-350FB543F06A}" srcId="{CC80011B-2346-47FB-B4E2-722AC8DFB280}" destId="{622FF9E4-26BD-46E5-B3C8-80044A88E70E}" srcOrd="0" destOrd="0" parTransId="{AF8C1D61-0A74-4FF7-B4EB-D9F56A499107}" sibTransId="{4A583144-249C-444C-BEFD-C782835F854B}"/>
    <dgm:cxn modelId="{024B91C5-9B06-4A47-A6A5-E8D9EEF7FBB7}" type="presOf" srcId="{2F41545C-8B81-4E21-8C70-8AFF5F2BC63B}" destId="{4085A482-38E1-4E55-AD20-85C358435323}" srcOrd="0" destOrd="0" presId="urn:microsoft.com/office/officeart/2005/8/layout/vList2"/>
    <dgm:cxn modelId="{D1B0EFAF-7C43-414D-83F0-90111FC53695}" type="presOf" srcId="{19CF0759-7613-4466-8420-C1D9D1A3392D}" destId="{4FEEB593-BDC6-467F-A9F2-BBD90D269F73}" srcOrd="0" destOrd="1" presId="urn:microsoft.com/office/officeart/2005/8/layout/vList2"/>
    <dgm:cxn modelId="{36A2BA84-B6B4-4DAE-AC44-7EA677BD0CC1}" type="presOf" srcId="{E126B5C3-3C6B-4049-B60F-7B1EE7E4DA65}" destId="{4BED7459-A645-4001-858B-7B931E358E3C}" srcOrd="0" destOrd="1" presId="urn:microsoft.com/office/officeart/2005/8/layout/vList2"/>
    <dgm:cxn modelId="{182D8C61-1859-447B-965F-465F25E607EC}" srcId="{CC80011B-2346-47FB-B4E2-722AC8DFB280}" destId="{9D9E22FA-586C-458D-9A09-F78F28F0B503}" srcOrd="3" destOrd="0" parTransId="{9D2EFF6E-B8F8-4C59-9324-E19D92276416}" sibTransId="{1743CE7F-1453-468E-A817-40BFB4747996}"/>
    <dgm:cxn modelId="{3722E7E6-D710-4831-92DE-4A7134BE3DBE}" type="presOf" srcId="{622FF9E4-26BD-46E5-B3C8-80044A88E70E}" destId="{D07ED54B-749B-4912-8507-5D6A8C8FCDDF}" srcOrd="0" destOrd="0" presId="urn:microsoft.com/office/officeart/2005/8/layout/vList2"/>
    <dgm:cxn modelId="{CB9A4EA2-35FC-41AD-85D3-8E1542ABD60A}" srcId="{450697E6-A066-4C07-BF11-1A0542D6517B}" destId="{E126B5C3-3C6B-4049-B60F-7B1EE7E4DA65}" srcOrd="1" destOrd="0" parTransId="{E419E567-32BC-4F7A-8F52-EDAAF00893CC}" sibTransId="{68873B97-0FC8-4089-AC41-1AE97B3D4B26}"/>
    <dgm:cxn modelId="{89064984-B2EC-4F6B-9088-0628C26D8BF8}" type="presOf" srcId="{2369DE59-83F0-434D-B320-37239865AEB2}" destId="{4BED7459-A645-4001-858B-7B931E358E3C}" srcOrd="0" destOrd="0" presId="urn:microsoft.com/office/officeart/2005/8/layout/vList2"/>
    <dgm:cxn modelId="{ABB55C02-5224-4251-AEF6-E765082EB023}" type="presOf" srcId="{450697E6-A066-4C07-BF11-1A0542D6517B}" destId="{552BECB2-CA54-42F1-B6D8-C25EF05152F5}" srcOrd="0" destOrd="0" presId="urn:microsoft.com/office/officeart/2005/8/layout/vList2"/>
    <dgm:cxn modelId="{04A4400E-1ED4-4A83-B552-CF8FE6805E62}" srcId="{785A9F40-575E-48BD-88CB-E33B6F3279D3}" destId="{D9C9419C-DF1A-46B3-9542-D8246B6ADFB4}" srcOrd="0" destOrd="0" parTransId="{49CA5BD7-67BF-4001-941A-286657A4CB4C}" sibTransId="{5E01F809-6406-4560-8B70-CDEAD2884744}"/>
    <dgm:cxn modelId="{2040608F-0A70-4562-A2AA-687076C2748B}" srcId="{CC80011B-2346-47FB-B4E2-722AC8DFB280}" destId="{465DF0EF-BA4C-4215-BC8D-EE219EC9CB49}" srcOrd="2" destOrd="0" parTransId="{0B362D94-4412-4D3B-8B0D-4CB288AE9AE2}" sibTransId="{4BC02199-E747-45EA-BFD4-591E51FBDDE3}"/>
    <dgm:cxn modelId="{1CD850A1-782D-4619-A6D1-0D476A5FDB27}" type="presOf" srcId="{9D9E22FA-586C-458D-9A09-F78F28F0B503}" destId="{D07ED54B-749B-4912-8507-5D6A8C8FCDDF}" srcOrd="0" destOrd="3" presId="urn:microsoft.com/office/officeart/2005/8/layout/vList2"/>
    <dgm:cxn modelId="{C86486D9-3F4C-4629-B5F6-194A8253BC06}" srcId="{CC80011B-2346-47FB-B4E2-722AC8DFB280}" destId="{D118951D-7954-4981-89FB-6AD4E1CDC43C}" srcOrd="1" destOrd="0" parTransId="{26439798-1B1C-4CD3-AFB6-519C29EE5DAC}" sibTransId="{455AECBD-0118-4EED-B3AC-CC137631025F}"/>
    <dgm:cxn modelId="{DEDDC478-E3AF-4B3B-AD31-FFB776A39685}" srcId="{785A9F40-575E-48BD-88CB-E33B6F3279D3}" destId="{19CF0759-7613-4466-8420-C1D9D1A3392D}" srcOrd="1" destOrd="0" parTransId="{4A1CC14A-DAE7-4545-A3E2-CE7364BC7318}" sibTransId="{A218320E-EA83-485B-AFC7-FF63A1E0BB74}"/>
    <dgm:cxn modelId="{5A085D8D-F6B9-4C2D-A374-B562211B532A}" type="presOf" srcId="{465DF0EF-BA4C-4215-BC8D-EE219EC9CB49}" destId="{D07ED54B-749B-4912-8507-5D6A8C8FCDDF}" srcOrd="0" destOrd="2" presId="urn:microsoft.com/office/officeart/2005/8/layout/vList2"/>
    <dgm:cxn modelId="{A96D6AB5-041D-431B-A453-1654CD062DDD}" srcId="{2F41545C-8B81-4E21-8C70-8AFF5F2BC63B}" destId="{450697E6-A066-4C07-BF11-1A0542D6517B}" srcOrd="0" destOrd="0" parTransId="{28E7AA2E-66B0-45CB-997C-96F64D05C1EB}" sibTransId="{E3759964-D951-4D77-B21B-5280B31641D8}"/>
    <dgm:cxn modelId="{DEA2C7ED-BDEF-407E-92DE-3283BF0CF18E}" type="presParOf" srcId="{4085A482-38E1-4E55-AD20-85C358435323}" destId="{552BECB2-CA54-42F1-B6D8-C25EF05152F5}" srcOrd="0" destOrd="0" presId="urn:microsoft.com/office/officeart/2005/8/layout/vList2"/>
    <dgm:cxn modelId="{F0B3EF1A-99E2-4FF8-8D30-6700FCABE720}" type="presParOf" srcId="{4085A482-38E1-4E55-AD20-85C358435323}" destId="{4BED7459-A645-4001-858B-7B931E358E3C}" srcOrd="1" destOrd="0" presId="urn:microsoft.com/office/officeart/2005/8/layout/vList2"/>
    <dgm:cxn modelId="{540361EA-5291-417A-8201-AA8551CA0209}" type="presParOf" srcId="{4085A482-38E1-4E55-AD20-85C358435323}" destId="{8D82CD6E-4C82-4853-BC33-D672766B4BF8}" srcOrd="2" destOrd="0" presId="urn:microsoft.com/office/officeart/2005/8/layout/vList2"/>
    <dgm:cxn modelId="{795F09F2-72B5-4EA3-BA01-7956B81FA91E}" type="presParOf" srcId="{4085A482-38E1-4E55-AD20-85C358435323}" destId="{D07ED54B-749B-4912-8507-5D6A8C8FCDDF}" srcOrd="3" destOrd="0" presId="urn:microsoft.com/office/officeart/2005/8/layout/vList2"/>
    <dgm:cxn modelId="{FE9C3097-153C-4C72-8FB9-56762A7936EE}" type="presParOf" srcId="{4085A482-38E1-4E55-AD20-85C358435323}" destId="{B23AD3F1-4E5A-4443-BCAD-C152EB5AB62A}" srcOrd="4" destOrd="0" presId="urn:microsoft.com/office/officeart/2005/8/layout/vList2"/>
    <dgm:cxn modelId="{50752836-B8C9-4947-A28E-A5B2FF1C8FFC}" type="presParOf" srcId="{4085A482-38E1-4E55-AD20-85C358435323}" destId="{4FEEB593-BDC6-467F-A9F2-BBD90D269F7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119AF7-AF18-4CDA-B7D5-6FA7A8F25724}" type="doc">
      <dgm:prSet loTypeId="urn:microsoft.com/office/officeart/2005/8/layout/vList2" loCatId="list" qsTypeId="urn:microsoft.com/office/officeart/2005/8/quickstyle/3d1" qsCatId="3D" csTypeId="urn:microsoft.com/office/officeart/2005/8/colors/accent0_1" csCatId="mainScheme"/>
      <dgm:spPr/>
      <dgm:t>
        <a:bodyPr/>
        <a:lstStyle/>
        <a:p>
          <a:endParaRPr lang="en-US"/>
        </a:p>
      </dgm:t>
    </dgm:pt>
    <dgm:pt modelId="{1C2B9F73-7DF9-41E6-BC61-41201083E839}">
      <dgm:prSet/>
      <dgm:spPr/>
      <dgm:t>
        <a:bodyPr/>
        <a:lstStyle/>
        <a:p>
          <a:pPr rtl="0"/>
          <a:r>
            <a:rPr lang="en-US" b="1" smtClean="0"/>
            <a:t>Renal</a:t>
          </a:r>
          <a:endParaRPr lang="en-US"/>
        </a:p>
      </dgm:t>
    </dgm:pt>
    <dgm:pt modelId="{5BBC2A2E-F2CE-485C-92B5-6AD7C6C6AC47}" type="parTrans" cxnId="{7A148A89-4045-44AD-9FDA-8FB8AEE3B129}">
      <dgm:prSet/>
      <dgm:spPr/>
      <dgm:t>
        <a:bodyPr/>
        <a:lstStyle/>
        <a:p>
          <a:endParaRPr lang="en-US"/>
        </a:p>
      </dgm:t>
    </dgm:pt>
    <dgm:pt modelId="{91B04B2C-DA84-417F-9AC0-32AA4D7EB803}" type="sibTrans" cxnId="{7A148A89-4045-44AD-9FDA-8FB8AEE3B129}">
      <dgm:prSet/>
      <dgm:spPr/>
      <dgm:t>
        <a:bodyPr/>
        <a:lstStyle/>
        <a:p>
          <a:endParaRPr lang="en-US"/>
        </a:p>
      </dgm:t>
    </dgm:pt>
    <dgm:pt modelId="{9286F81A-7F76-45F0-A75C-2DDF2A23823B}">
      <dgm:prSet/>
      <dgm:spPr/>
      <dgm:t>
        <a:bodyPr/>
        <a:lstStyle/>
        <a:p>
          <a:pPr rtl="0"/>
          <a:r>
            <a:rPr lang="en-US" dirty="0" smtClean="0"/>
            <a:t>Polyuria</a:t>
          </a:r>
          <a:endParaRPr lang="en-US" dirty="0"/>
        </a:p>
      </dgm:t>
    </dgm:pt>
    <dgm:pt modelId="{5D4FFBA7-B98E-4F29-A093-AF2ED32516D5}" type="parTrans" cxnId="{A5F87484-7FA3-43EC-BBEC-78529CE3E412}">
      <dgm:prSet/>
      <dgm:spPr/>
      <dgm:t>
        <a:bodyPr/>
        <a:lstStyle/>
        <a:p>
          <a:endParaRPr lang="en-US"/>
        </a:p>
      </dgm:t>
    </dgm:pt>
    <dgm:pt modelId="{394BB0A0-02F7-4B0E-9010-943768506F3B}" type="sibTrans" cxnId="{A5F87484-7FA3-43EC-BBEC-78529CE3E412}">
      <dgm:prSet/>
      <dgm:spPr/>
      <dgm:t>
        <a:bodyPr/>
        <a:lstStyle/>
        <a:p>
          <a:endParaRPr lang="en-US"/>
        </a:p>
      </dgm:t>
    </dgm:pt>
    <dgm:pt modelId="{C8D991B5-5909-4C02-9DC4-274598377D3E}">
      <dgm:prSet/>
      <dgm:spPr/>
      <dgm:t>
        <a:bodyPr/>
        <a:lstStyle/>
        <a:p>
          <a:pPr rtl="0"/>
          <a:r>
            <a:rPr lang="en-US" smtClean="0"/>
            <a:t>Polydipsia</a:t>
          </a:r>
          <a:endParaRPr lang="en-US"/>
        </a:p>
      </dgm:t>
    </dgm:pt>
    <dgm:pt modelId="{0B277992-B334-4CE8-B6F2-00F70D8F47F1}" type="parTrans" cxnId="{63493048-07EB-4782-81EA-D2252E793078}">
      <dgm:prSet/>
      <dgm:spPr/>
      <dgm:t>
        <a:bodyPr/>
        <a:lstStyle/>
        <a:p>
          <a:endParaRPr lang="en-US"/>
        </a:p>
      </dgm:t>
    </dgm:pt>
    <dgm:pt modelId="{E8EE5451-EC09-44A8-827B-32425825EFCB}" type="sibTrans" cxnId="{63493048-07EB-4782-81EA-D2252E793078}">
      <dgm:prSet/>
      <dgm:spPr/>
      <dgm:t>
        <a:bodyPr/>
        <a:lstStyle/>
        <a:p>
          <a:endParaRPr lang="en-US"/>
        </a:p>
      </dgm:t>
    </dgm:pt>
    <dgm:pt modelId="{DA3D167B-FCE1-49AB-91B6-D1CDBA6D153E}">
      <dgm:prSet/>
      <dgm:spPr/>
      <dgm:t>
        <a:bodyPr/>
        <a:lstStyle/>
        <a:p>
          <a:pPr rtl="0"/>
          <a:r>
            <a:rPr lang="en-US" smtClean="0"/>
            <a:t>Nephrolithiasis</a:t>
          </a:r>
          <a:endParaRPr lang="en-US"/>
        </a:p>
      </dgm:t>
    </dgm:pt>
    <dgm:pt modelId="{68FB52D6-E016-4D27-B9EB-3EB91B70F69F}" type="parTrans" cxnId="{AC604C0A-A97E-457F-AC98-E1F5387417A1}">
      <dgm:prSet/>
      <dgm:spPr/>
      <dgm:t>
        <a:bodyPr/>
        <a:lstStyle/>
        <a:p>
          <a:endParaRPr lang="en-US"/>
        </a:p>
      </dgm:t>
    </dgm:pt>
    <dgm:pt modelId="{EE17CA93-7746-47AC-BE10-99A4DECF27DC}" type="sibTrans" cxnId="{AC604C0A-A97E-457F-AC98-E1F5387417A1}">
      <dgm:prSet/>
      <dgm:spPr/>
      <dgm:t>
        <a:bodyPr/>
        <a:lstStyle/>
        <a:p>
          <a:endParaRPr lang="en-US"/>
        </a:p>
      </dgm:t>
    </dgm:pt>
    <dgm:pt modelId="{0912BC43-A0A2-45FE-A2EC-B38BF859B13C}">
      <dgm:prSet/>
      <dgm:spPr/>
      <dgm:t>
        <a:bodyPr/>
        <a:lstStyle/>
        <a:p>
          <a:pPr rtl="0"/>
          <a:r>
            <a:rPr lang="en-US" smtClean="0"/>
            <a:t>Nephrocalcinosis</a:t>
          </a:r>
          <a:endParaRPr lang="en-US"/>
        </a:p>
      </dgm:t>
    </dgm:pt>
    <dgm:pt modelId="{165C78C7-539E-48D8-B78D-637F744A06D7}" type="parTrans" cxnId="{AA7F742E-BE8D-4088-B3DE-2B2F6CE4DBCB}">
      <dgm:prSet/>
      <dgm:spPr/>
      <dgm:t>
        <a:bodyPr/>
        <a:lstStyle/>
        <a:p>
          <a:endParaRPr lang="en-US"/>
        </a:p>
      </dgm:t>
    </dgm:pt>
    <dgm:pt modelId="{C454E5F1-B7C4-421A-B180-93DCFC3B8352}" type="sibTrans" cxnId="{AA7F742E-BE8D-4088-B3DE-2B2F6CE4DBCB}">
      <dgm:prSet/>
      <dgm:spPr/>
      <dgm:t>
        <a:bodyPr/>
        <a:lstStyle/>
        <a:p>
          <a:endParaRPr lang="en-US"/>
        </a:p>
      </dgm:t>
    </dgm:pt>
    <dgm:pt modelId="{947CCDFC-F7C0-4AAC-A5A9-F7F6BB719BED}">
      <dgm:prSet/>
      <dgm:spPr/>
      <dgm:t>
        <a:bodyPr/>
        <a:lstStyle/>
        <a:p>
          <a:pPr rtl="0"/>
          <a:r>
            <a:rPr lang="en-US" smtClean="0"/>
            <a:t>Distal renal tubular acidosis</a:t>
          </a:r>
          <a:endParaRPr lang="en-US"/>
        </a:p>
      </dgm:t>
    </dgm:pt>
    <dgm:pt modelId="{331F0BDC-0941-4D6E-A189-A58D1AC5D2A6}" type="parTrans" cxnId="{BDFF7161-C58B-4301-8302-CC9B9D85869B}">
      <dgm:prSet/>
      <dgm:spPr/>
      <dgm:t>
        <a:bodyPr/>
        <a:lstStyle/>
        <a:p>
          <a:endParaRPr lang="en-US"/>
        </a:p>
      </dgm:t>
    </dgm:pt>
    <dgm:pt modelId="{DCF3B172-CA9C-403F-827F-E42C132F0313}" type="sibTrans" cxnId="{BDFF7161-C58B-4301-8302-CC9B9D85869B}">
      <dgm:prSet/>
      <dgm:spPr/>
      <dgm:t>
        <a:bodyPr/>
        <a:lstStyle/>
        <a:p>
          <a:endParaRPr lang="en-US"/>
        </a:p>
      </dgm:t>
    </dgm:pt>
    <dgm:pt modelId="{49DA9273-3251-4594-9370-E15AE78311DC}">
      <dgm:prSet/>
      <dgm:spPr/>
      <dgm:t>
        <a:bodyPr/>
        <a:lstStyle/>
        <a:p>
          <a:pPr rtl="0"/>
          <a:r>
            <a:rPr lang="en-US" smtClean="0"/>
            <a:t>Nephrogenic diabetes insipidus</a:t>
          </a:r>
          <a:endParaRPr lang="en-US"/>
        </a:p>
      </dgm:t>
    </dgm:pt>
    <dgm:pt modelId="{AF79752A-697E-4588-833D-DD40A3441332}" type="parTrans" cxnId="{C8E8A19C-3008-4B54-AEB9-CE11D4BABA06}">
      <dgm:prSet/>
      <dgm:spPr/>
      <dgm:t>
        <a:bodyPr/>
        <a:lstStyle/>
        <a:p>
          <a:endParaRPr lang="en-US"/>
        </a:p>
      </dgm:t>
    </dgm:pt>
    <dgm:pt modelId="{32170AA5-B355-4DFB-88B6-6DE9008FBF46}" type="sibTrans" cxnId="{C8E8A19C-3008-4B54-AEB9-CE11D4BABA06}">
      <dgm:prSet/>
      <dgm:spPr/>
      <dgm:t>
        <a:bodyPr/>
        <a:lstStyle/>
        <a:p>
          <a:endParaRPr lang="en-US"/>
        </a:p>
      </dgm:t>
    </dgm:pt>
    <dgm:pt modelId="{4A8FEEA3-7DC6-42E8-ABCE-A64E6C29FFF2}">
      <dgm:prSet/>
      <dgm:spPr/>
      <dgm:t>
        <a:bodyPr/>
        <a:lstStyle/>
        <a:p>
          <a:pPr rtl="0"/>
          <a:r>
            <a:rPr lang="en-US" smtClean="0"/>
            <a:t>Acute and chronic renal insufficiency</a:t>
          </a:r>
          <a:endParaRPr lang="en-US"/>
        </a:p>
      </dgm:t>
    </dgm:pt>
    <dgm:pt modelId="{4EF79C8C-8B3B-4F1F-A150-FF406034F481}" type="parTrans" cxnId="{1BDDAD38-6E44-4881-99FC-6CF58782B42B}">
      <dgm:prSet/>
      <dgm:spPr/>
      <dgm:t>
        <a:bodyPr/>
        <a:lstStyle/>
        <a:p>
          <a:endParaRPr lang="en-US"/>
        </a:p>
      </dgm:t>
    </dgm:pt>
    <dgm:pt modelId="{EB2A6D1D-FD67-44CF-954D-214E325378B6}" type="sibTrans" cxnId="{1BDDAD38-6E44-4881-99FC-6CF58782B42B}">
      <dgm:prSet/>
      <dgm:spPr/>
      <dgm:t>
        <a:bodyPr/>
        <a:lstStyle/>
        <a:p>
          <a:endParaRPr lang="en-US"/>
        </a:p>
      </dgm:t>
    </dgm:pt>
    <dgm:pt modelId="{21AA4ED7-24FF-4355-B2F6-6433DB9B2BAC}">
      <dgm:prSet/>
      <dgm:spPr/>
      <dgm:t>
        <a:bodyPr/>
        <a:lstStyle/>
        <a:p>
          <a:pPr rtl="0"/>
          <a:r>
            <a:rPr lang="en-US" b="1" smtClean="0"/>
            <a:t>Gastrointestinal</a:t>
          </a:r>
          <a:endParaRPr lang="en-US"/>
        </a:p>
      </dgm:t>
    </dgm:pt>
    <dgm:pt modelId="{D7702B40-4140-465E-8AE5-A37A364F2E46}" type="parTrans" cxnId="{B2F93278-92A9-4D4C-863C-2A5161D0FAFC}">
      <dgm:prSet/>
      <dgm:spPr/>
      <dgm:t>
        <a:bodyPr/>
        <a:lstStyle/>
        <a:p>
          <a:endParaRPr lang="en-US"/>
        </a:p>
      </dgm:t>
    </dgm:pt>
    <dgm:pt modelId="{D112BFF6-54F6-4C59-88F3-6C12DA974D22}" type="sibTrans" cxnId="{B2F93278-92A9-4D4C-863C-2A5161D0FAFC}">
      <dgm:prSet/>
      <dgm:spPr/>
      <dgm:t>
        <a:bodyPr/>
        <a:lstStyle/>
        <a:p>
          <a:endParaRPr lang="en-US"/>
        </a:p>
      </dgm:t>
    </dgm:pt>
    <dgm:pt modelId="{868E84CF-704F-4BF3-A228-2A855F82317C}">
      <dgm:prSet/>
      <dgm:spPr/>
      <dgm:t>
        <a:bodyPr/>
        <a:lstStyle/>
        <a:p>
          <a:pPr rtl="0"/>
          <a:r>
            <a:rPr lang="en-US" smtClean="0"/>
            <a:t>Anorexia, nausea, vomiting</a:t>
          </a:r>
          <a:endParaRPr lang="en-US"/>
        </a:p>
      </dgm:t>
    </dgm:pt>
    <dgm:pt modelId="{D683EB5C-72E4-48F8-AC37-DCC49B3D0866}" type="parTrans" cxnId="{74F8FAE7-29D1-47D8-A8F7-4C11311D07A5}">
      <dgm:prSet/>
      <dgm:spPr/>
      <dgm:t>
        <a:bodyPr/>
        <a:lstStyle/>
        <a:p>
          <a:endParaRPr lang="en-US"/>
        </a:p>
      </dgm:t>
    </dgm:pt>
    <dgm:pt modelId="{84F027EA-3C66-4732-AE48-69FFCC8258AA}" type="sibTrans" cxnId="{74F8FAE7-29D1-47D8-A8F7-4C11311D07A5}">
      <dgm:prSet/>
      <dgm:spPr/>
      <dgm:t>
        <a:bodyPr/>
        <a:lstStyle/>
        <a:p>
          <a:endParaRPr lang="en-US"/>
        </a:p>
      </dgm:t>
    </dgm:pt>
    <dgm:pt modelId="{C7B5AC12-49B8-4FF5-AF7A-6C2A076E28C1}">
      <dgm:prSet/>
      <dgm:spPr/>
      <dgm:t>
        <a:bodyPr/>
        <a:lstStyle/>
        <a:p>
          <a:pPr rtl="0"/>
          <a:r>
            <a:rPr lang="en-US" smtClean="0"/>
            <a:t>Bowel hypomotility and constipation</a:t>
          </a:r>
          <a:endParaRPr lang="en-US"/>
        </a:p>
      </dgm:t>
    </dgm:pt>
    <dgm:pt modelId="{9BA4F6AE-7CBA-4D28-A326-183A18D898AC}" type="parTrans" cxnId="{FA55287B-3F2D-42F3-873C-F8B7CCA069FB}">
      <dgm:prSet/>
      <dgm:spPr/>
      <dgm:t>
        <a:bodyPr/>
        <a:lstStyle/>
        <a:p>
          <a:endParaRPr lang="en-US"/>
        </a:p>
      </dgm:t>
    </dgm:pt>
    <dgm:pt modelId="{C4F21F19-C044-415C-9B0A-D1ED3F7223A3}" type="sibTrans" cxnId="{FA55287B-3F2D-42F3-873C-F8B7CCA069FB}">
      <dgm:prSet/>
      <dgm:spPr/>
      <dgm:t>
        <a:bodyPr/>
        <a:lstStyle/>
        <a:p>
          <a:endParaRPr lang="en-US"/>
        </a:p>
      </dgm:t>
    </dgm:pt>
    <dgm:pt modelId="{E83E8C67-446B-4DF4-B4F1-9A74C80073C9}">
      <dgm:prSet/>
      <dgm:spPr/>
      <dgm:t>
        <a:bodyPr/>
        <a:lstStyle/>
        <a:p>
          <a:pPr rtl="0"/>
          <a:r>
            <a:rPr lang="en-US" smtClean="0"/>
            <a:t>Pancreatitis</a:t>
          </a:r>
          <a:endParaRPr lang="en-US"/>
        </a:p>
      </dgm:t>
    </dgm:pt>
    <dgm:pt modelId="{F057A237-CFB3-45D7-9E17-0907277E8709}" type="parTrans" cxnId="{BA3E05BE-A5DF-4F8D-9221-3CA422BB04DF}">
      <dgm:prSet/>
      <dgm:spPr/>
      <dgm:t>
        <a:bodyPr/>
        <a:lstStyle/>
        <a:p>
          <a:endParaRPr lang="en-US"/>
        </a:p>
      </dgm:t>
    </dgm:pt>
    <dgm:pt modelId="{E1325590-6B5C-414F-A353-A323E0B84B66}" type="sibTrans" cxnId="{BA3E05BE-A5DF-4F8D-9221-3CA422BB04DF}">
      <dgm:prSet/>
      <dgm:spPr/>
      <dgm:t>
        <a:bodyPr/>
        <a:lstStyle/>
        <a:p>
          <a:endParaRPr lang="en-US"/>
        </a:p>
      </dgm:t>
    </dgm:pt>
    <dgm:pt modelId="{A37BB0C4-3DCB-4194-AD3B-52BDD7C7158A}">
      <dgm:prSet/>
      <dgm:spPr/>
      <dgm:t>
        <a:bodyPr/>
        <a:lstStyle/>
        <a:p>
          <a:pPr rtl="0"/>
          <a:r>
            <a:rPr lang="en-US" smtClean="0"/>
            <a:t>Peptic ulcer disease</a:t>
          </a:r>
          <a:endParaRPr lang="en-US"/>
        </a:p>
      </dgm:t>
    </dgm:pt>
    <dgm:pt modelId="{D34EAB7C-4CA5-4FE4-A806-D43AA4C6DC6A}" type="parTrans" cxnId="{FD020BE4-EB4E-4A2C-8519-B10F17EC1385}">
      <dgm:prSet/>
      <dgm:spPr/>
      <dgm:t>
        <a:bodyPr/>
        <a:lstStyle/>
        <a:p>
          <a:endParaRPr lang="en-US"/>
        </a:p>
      </dgm:t>
    </dgm:pt>
    <dgm:pt modelId="{D68A8FED-91A8-49D9-997E-85E8F2085381}" type="sibTrans" cxnId="{FD020BE4-EB4E-4A2C-8519-B10F17EC1385}">
      <dgm:prSet/>
      <dgm:spPr/>
      <dgm:t>
        <a:bodyPr/>
        <a:lstStyle/>
        <a:p>
          <a:endParaRPr lang="en-US"/>
        </a:p>
      </dgm:t>
    </dgm:pt>
    <dgm:pt modelId="{E49A53EC-C4FF-453A-A04A-605F5295A22D}" type="pres">
      <dgm:prSet presAssocID="{56119AF7-AF18-4CDA-B7D5-6FA7A8F25724}" presName="linear" presStyleCnt="0">
        <dgm:presLayoutVars>
          <dgm:animLvl val="lvl"/>
          <dgm:resizeHandles val="exact"/>
        </dgm:presLayoutVars>
      </dgm:prSet>
      <dgm:spPr/>
      <dgm:t>
        <a:bodyPr/>
        <a:lstStyle/>
        <a:p>
          <a:endParaRPr lang="en-US"/>
        </a:p>
      </dgm:t>
    </dgm:pt>
    <dgm:pt modelId="{975A95F1-8B8A-419F-AB49-5A962D8D8F0C}" type="pres">
      <dgm:prSet presAssocID="{1C2B9F73-7DF9-41E6-BC61-41201083E839}" presName="parentText" presStyleLbl="node1" presStyleIdx="0" presStyleCnt="2">
        <dgm:presLayoutVars>
          <dgm:chMax val="0"/>
          <dgm:bulletEnabled val="1"/>
        </dgm:presLayoutVars>
      </dgm:prSet>
      <dgm:spPr/>
      <dgm:t>
        <a:bodyPr/>
        <a:lstStyle/>
        <a:p>
          <a:endParaRPr lang="en-US"/>
        </a:p>
      </dgm:t>
    </dgm:pt>
    <dgm:pt modelId="{83305F48-EDC7-422A-A39D-E9E562FC6B85}" type="pres">
      <dgm:prSet presAssocID="{1C2B9F73-7DF9-41E6-BC61-41201083E839}" presName="childText" presStyleLbl="revTx" presStyleIdx="0" presStyleCnt="2">
        <dgm:presLayoutVars>
          <dgm:bulletEnabled val="1"/>
        </dgm:presLayoutVars>
      </dgm:prSet>
      <dgm:spPr/>
      <dgm:t>
        <a:bodyPr/>
        <a:lstStyle/>
        <a:p>
          <a:endParaRPr lang="en-US"/>
        </a:p>
      </dgm:t>
    </dgm:pt>
    <dgm:pt modelId="{EA9F13E0-09D4-4673-AE5C-D6A80F167C33}" type="pres">
      <dgm:prSet presAssocID="{21AA4ED7-24FF-4355-B2F6-6433DB9B2BAC}" presName="parentText" presStyleLbl="node1" presStyleIdx="1" presStyleCnt="2">
        <dgm:presLayoutVars>
          <dgm:chMax val="0"/>
          <dgm:bulletEnabled val="1"/>
        </dgm:presLayoutVars>
      </dgm:prSet>
      <dgm:spPr/>
      <dgm:t>
        <a:bodyPr/>
        <a:lstStyle/>
        <a:p>
          <a:endParaRPr lang="en-US"/>
        </a:p>
      </dgm:t>
    </dgm:pt>
    <dgm:pt modelId="{9C2FCC45-7DFE-4D0B-AE27-D0A6061C00F8}" type="pres">
      <dgm:prSet presAssocID="{21AA4ED7-24FF-4355-B2F6-6433DB9B2BAC}" presName="childText" presStyleLbl="revTx" presStyleIdx="1" presStyleCnt="2">
        <dgm:presLayoutVars>
          <dgm:bulletEnabled val="1"/>
        </dgm:presLayoutVars>
      </dgm:prSet>
      <dgm:spPr/>
      <dgm:t>
        <a:bodyPr/>
        <a:lstStyle/>
        <a:p>
          <a:endParaRPr lang="en-US"/>
        </a:p>
      </dgm:t>
    </dgm:pt>
  </dgm:ptLst>
  <dgm:cxnLst>
    <dgm:cxn modelId="{892D21FB-A825-4E80-A27D-A0A96EF2339F}" type="presOf" srcId="{0912BC43-A0A2-45FE-A2EC-B38BF859B13C}" destId="{83305F48-EDC7-422A-A39D-E9E562FC6B85}" srcOrd="0" destOrd="3" presId="urn:microsoft.com/office/officeart/2005/8/layout/vList2"/>
    <dgm:cxn modelId="{A5F87484-7FA3-43EC-BBEC-78529CE3E412}" srcId="{1C2B9F73-7DF9-41E6-BC61-41201083E839}" destId="{9286F81A-7F76-45F0-A75C-2DDF2A23823B}" srcOrd="0" destOrd="0" parTransId="{5D4FFBA7-B98E-4F29-A093-AF2ED32516D5}" sibTransId="{394BB0A0-02F7-4B0E-9010-943768506F3B}"/>
    <dgm:cxn modelId="{C19C5392-03D2-4D22-AA5A-32DEE60E41FB}" type="presOf" srcId="{E83E8C67-446B-4DF4-B4F1-9A74C80073C9}" destId="{9C2FCC45-7DFE-4D0B-AE27-D0A6061C00F8}" srcOrd="0" destOrd="2" presId="urn:microsoft.com/office/officeart/2005/8/layout/vList2"/>
    <dgm:cxn modelId="{74F8FAE7-29D1-47D8-A8F7-4C11311D07A5}" srcId="{21AA4ED7-24FF-4355-B2F6-6433DB9B2BAC}" destId="{868E84CF-704F-4BF3-A228-2A855F82317C}" srcOrd="0" destOrd="0" parTransId="{D683EB5C-72E4-48F8-AC37-DCC49B3D0866}" sibTransId="{84F027EA-3C66-4732-AE48-69FFCC8258AA}"/>
    <dgm:cxn modelId="{BA3E05BE-A5DF-4F8D-9221-3CA422BB04DF}" srcId="{21AA4ED7-24FF-4355-B2F6-6433DB9B2BAC}" destId="{E83E8C67-446B-4DF4-B4F1-9A74C80073C9}" srcOrd="2" destOrd="0" parTransId="{F057A237-CFB3-45D7-9E17-0907277E8709}" sibTransId="{E1325590-6B5C-414F-A353-A323E0B84B66}"/>
    <dgm:cxn modelId="{ADF4FE9E-6182-42FF-85C8-DEC8288F2B88}" type="presOf" srcId="{21AA4ED7-24FF-4355-B2F6-6433DB9B2BAC}" destId="{EA9F13E0-09D4-4673-AE5C-D6A80F167C33}" srcOrd="0" destOrd="0" presId="urn:microsoft.com/office/officeart/2005/8/layout/vList2"/>
    <dgm:cxn modelId="{FA55287B-3F2D-42F3-873C-F8B7CCA069FB}" srcId="{21AA4ED7-24FF-4355-B2F6-6433DB9B2BAC}" destId="{C7B5AC12-49B8-4FF5-AF7A-6C2A076E28C1}" srcOrd="1" destOrd="0" parTransId="{9BA4F6AE-7CBA-4D28-A326-183A18D898AC}" sibTransId="{C4F21F19-C044-415C-9B0A-D1ED3F7223A3}"/>
    <dgm:cxn modelId="{30440663-C173-4CF5-B6B1-9B04C4C0EB99}" type="presOf" srcId="{DA3D167B-FCE1-49AB-91B6-D1CDBA6D153E}" destId="{83305F48-EDC7-422A-A39D-E9E562FC6B85}" srcOrd="0" destOrd="2" presId="urn:microsoft.com/office/officeart/2005/8/layout/vList2"/>
    <dgm:cxn modelId="{806D5788-9994-46BD-8FF1-E88816CF7102}" type="presOf" srcId="{4A8FEEA3-7DC6-42E8-ABCE-A64E6C29FFF2}" destId="{83305F48-EDC7-422A-A39D-E9E562FC6B85}" srcOrd="0" destOrd="6" presId="urn:microsoft.com/office/officeart/2005/8/layout/vList2"/>
    <dgm:cxn modelId="{C8E8A19C-3008-4B54-AEB9-CE11D4BABA06}" srcId="{1C2B9F73-7DF9-41E6-BC61-41201083E839}" destId="{49DA9273-3251-4594-9370-E15AE78311DC}" srcOrd="5" destOrd="0" parTransId="{AF79752A-697E-4588-833D-DD40A3441332}" sibTransId="{32170AA5-B355-4DFB-88B6-6DE9008FBF46}"/>
    <dgm:cxn modelId="{B2F93278-92A9-4D4C-863C-2A5161D0FAFC}" srcId="{56119AF7-AF18-4CDA-B7D5-6FA7A8F25724}" destId="{21AA4ED7-24FF-4355-B2F6-6433DB9B2BAC}" srcOrd="1" destOrd="0" parTransId="{D7702B40-4140-465E-8AE5-A37A364F2E46}" sibTransId="{D112BFF6-54F6-4C59-88F3-6C12DA974D22}"/>
    <dgm:cxn modelId="{BDFF7161-C58B-4301-8302-CC9B9D85869B}" srcId="{1C2B9F73-7DF9-41E6-BC61-41201083E839}" destId="{947CCDFC-F7C0-4AAC-A5A9-F7F6BB719BED}" srcOrd="4" destOrd="0" parTransId="{331F0BDC-0941-4D6E-A189-A58D1AC5D2A6}" sibTransId="{DCF3B172-CA9C-403F-827F-E42C132F0313}"/>
    <dgm:cxn modelId="{ABE8FE1B-C391-4C70-829F-F32D8333CD56}" type="presOf" srcId="{49DA9273-3251-4594-9370-E15AE78311DC}" destId="{83305F48-EDC7-422A-A39D-E9E562FC6B85}" srcOrd="0" destOrd="5" presId="urn:microsoft.com/office/officeart/2005/8/layout/vList2"/>
    <dgm:cxn modelId="{432ABBFB-5488-4AEE-AA87-2D7AE7729397}" type="presOf" srcId="{9286F81A-7F76-45F0-A75C-2DDF2A23823B}" destId="{83305F48-EDC7-422A-A39D-E9E562FC6B85}" srcOrd="0" destOrd="0" presId="urn:microsoft.com/office/officeart/2005/8/layout/vList2"/>
    <dgm:cxn modelId="{FD61E389-F640-4779-BEF5-2BA9AA4784B5}" type="presOf" srcId="{1C2B9F73-7DF9-41E6-BC61-41201083E839}" destId="{975A95F1-8B8A-419F-AB49-5A962D8D8F0C}" srcOrd="0" destOrd="0" presId="urn:microsoft.com/office/officeart/2005/8/layout/vList2"/>
    <dgm:cxn modelId="{AC604C0A-A97E-457F-AC98-E1F5387417A1}" srcId="{1C2B9F73-7DF9-41E6-BC61-41201083E839}" destId="{DA3D167B-FCE1-49AB-91B6-D1CDBA6D153E}" srcOrd="2" destOrd="0" parTransId="{68FB52D6-E016-4D27-B9EB-3EB91B70F69F}" sibTransId="{EE17CA93-7746-47AC-BE10-99A4DECF27DC}"/>
    <dgm:cxn modelId="{36719911-7F92-4336-A545-E85F232D438A}" type="presOf" srcId="{56119AF7-AF18-4CDA-B7D5-6FA7A8F25724}" destId="{E49A53EC-C4FF-453A-A04A-605F5295A22D}" srcOrd="0" destOrd="0" presId="urn:microsoft.com/office/officeart/2005/8/layout/vList2"/>
    <dgm:cxn modelId="{1BDDAD38-6E44-4881-99FC-6CF58782B42B}" srcId="{1C2B9F73-7DF9-41E6-BC61-41201083E839}" destId="{4A8FEEA3-7DC6-42E8-ABCE-A64E6C29FFF2}" srcOrd="6" destOrd="0" parTransId="{4EF79C8C-8B3B-4F1F-A150-FF406034F481}" sibTransId="{EB2A6D1D-FD67-44CF-954D-214E325378B6}"/>
    <dgm:cxn modelId="{63493048-07EB-4782-81EA-D2252E793078}" srcId="{1C2B9F73-7DF9-41E6-BC61-41201083E839}" destId="{C8D991B5-5909-4C02-9DC4-274598377D3E}" srcOrd="1" destOrd="0" parTransId="{0B277992-B334-4CE8-B6F2-00F70D8F47F1}" sibTransId="{E8EE5451-EC09-44A8-827B-32425825EFCB}"/>
    <dgm:cxn modelId="{1E3401C7-F95B-431C-9BB8-868C8C15E4DD}" type="presOf" srcId="{C7B5AC12-49B8-4FF5-AF7A-6C2A076E28C1}" destId="{9C2FCC45-7DFE-4D0B-AE27-D0A6061C00F8}" srcOrd="0" destOrd="1" presId="urn:microsoft.com/office/officeart/2005/8/layout/vList2"/>
    <dgm:cxn modelId="{5F831003-53D5-4BA9-A4AE-0BCB7142EFF3}" type="presOf" srcId="{A37BB0C4-3DCB-4194-AD3B-52BDD7C7158A}" destId="{9C2FCC45-7DFE-4D0B-AE27-D0A6061C00F8}" srcOrd="0" destOrd="3" presId="urn:microsoft.com/office/officeart/2005/8/layout/vList2"/>
    <dgm:cxn modelId="{AA7F742E-BE8D-4088-B3DE-2B2F6CE4DBCB}" srcId="{1C2B9F73-7DF9-41E6-BC61-41201083E839}" destId="{0912BC43-A0A2-45FE-A2EC-B38BF859B13C}" srcOrd="3" destOrd="0" parTransId="{165C78C7-539E-48D8-B78D-637F744A06D7}" sibTransId="{C454E5F1-B7C4-421A-B180-93DCFC3B8352}"/>
    <dgm:cxn modelId="{FD020BE4-EB4E-4A2C-8519-B10F17EC1385}" srcId="{21AA4ED7-24FF-4355-B2F6-6433DB9B2BAC}" destId="{A37BB0C4-3DCB-4194-AD3B-52BDD7C7158A}" srcOrd="3" destOrd="0" parTransId="{D34EAB7C-4CA5-4FE4-A806-D43AA4C6DC6A}" sibTransId="{D68A8FED-91A8-49D9-997E-85E8F2085381}"/>
    <dgm:cxn modelId="{003194E1-B60A-4C37-9095-4C81E0A3C9CC}" type="presOf" srcId="{C8D991B5-5909-4C02-9DC4-274598377D3E}" destId="{83305F48-EDC7-422A-A39D-E9E562FC6B85}" srcOrd="0" destOrd="1" presId="urn:microsoft.com/office/officeart/2005/8/layout/vList2"/>
    <dgm:cxn modelId="{7A148A89-4045-44AD-9FDA-8FB8AEE3B129}" srcId="{56119AF7-AF18-4CDA-B7D5-6FA7A8F25724}" destId="{1C2B9F73-7DF9-41E6-BC61-41201083E839}" srcOrd="0" destOrd="0" parTransId="{5BBC2A2E-F2CE-485C-92B5-6AD7C6C6AC47}" sibTransId="{91B04B2C-DA84-417F-9AC0-32AA4D7EB803}"/>
    <dgm:cxn modelId="{38921928-FF49-4DA1-8B2E-7C7FCFF7C5E1}" type="presOf" srcId="{947CCDFC-F7C0-4AAC-A5A9-F7F6BB719BED}" destId="{83305F48-EDC7-422A-A39D-E9E562FC6B85}" srcOrd="0" destOrd="4" presId="urn:microsoft.com/office/officeart/2005/8/layout/vList2"/>
    <dgm:cxn modelId="{7C5FD734-7C79-49EC-AAD3-C450C6867979}" type="presOf" srcId="{868E84CF-704F-4BF3-A228-2A855F82317C}" destId="{9C2FCC45-7DFE-4D0B-AE27-D0A6061C00F8}" srcOrd="0" destOrd="0" presId="urn:microsoft.com/office/officeart/2005/8/layout/vList2"/>
    <dgm:cxn modelId="{83BF6ADF-AA73-485A-8A6A-7D54D8B33333}" type="presParOf" srcId="{E49A53EC-C4FF-453A-A04A-605F5295A22D}" destId="{975A95F1-8B8A-419F-AB49-5A962D8D8F0C}" srcOrd="0" destOrd="0" presId="urn:microsoft.com/office/officeart/2005/8/layout/vList2"/>
    <dgm:cxn modelId="{31D979AD-1741-461D-98DF-D8DA2DC99E6D}" type="presParOf" srcId="{E49A53EC-C4FF-453A-A04A-605F5295A22D}" destId="{83305F48-EDC7-422A-A39D-E9E562FC6B85}" srcOrd="1" destOrd="0" presId="urn:microsoft.com/office/officeart/2005/8/layout/vList2"/>
    <dgm:cxn modelId="{4284E242-A49A-4559-AE3F-66B3C0EA607F}" type="presParOf" srcId="{E49A53EC-C4FF-453A-A04A-605F5295A22D}" destId="{EA9F13E0-09D4-4673-AE5C-D6A80F167C33}" srcOrd="2" destOrd="0" presId="urn:microsoft.com/office/officeart/2005/8/layout/vList2"/>
    <dgm:cxn modelId="{6122D2D5-C3A1-4547-B97F-AF4A1384B97F}" type="presParOf" srcId="{E49A53EC-C4FF-453A-A04A-605F5295A22D}" destId="{9C2FCC45-7DFE-4D0B-AE27-D0A6061C00F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032203-B917-4F54-A04C-F1B86551CDDF}" type="doc">
      <dgm:prSet loTypeId="urn:microsoft.com/office/officeart/2005/8/layout/lProcess3" loCatId="process" qsTypeId="urn:microsoft.com/office/officeart/2005/8/quickstyle/3d1" qsCatId="3D" csTypeId="urn:microsoft.com/office/officeart/2005/8/colors/accent2_2" csCatId="accent2" phldr="1"/>
      <dgm:spPr/>
      <dgm:t>
        <a:bodyPr/>
        <a:lstStyle/>
        <a:p>
          <a:endParaRPr lang="en-US"/>
        </a:p>
      </dgm:t>
    </dgm:pt>
    <dgm:pt modelId="{7A5F193E-873D-4826-8AED-3381EE6B8791}">
      <dgm:prSet/>
      <dgm:spPr/>
      <dgm:t>
        <a:bodyPr/>
        <a:lstStyle/>
        <a:p>
          <a:pPr rtl="0"/>
          <a:r>
            <a:rPr lang="en-US" b="1" dirty="0" smtClean="0"/>
            <a:t>Thiazide diuretics </a:t>
          </a:r>
          <a:endParaRPr lang="en-US" b="1" dirty="0"/>
        </a:p>
      </dgm:t>
    </dgm:pt>
    <dgm:pt modelId="{AC98C91D-BE7F-4906-8E4D-F1F70E20B59A}" type="parTrans" cxnId="{31DA706C-1E8F-4279-8517-58181D2D15C4}">
      <dgm:prSet/>
      <dgm:spPr/>
      <dgm:t>
        <a:bodyPr/>
        <a:lstStyle/>
        <a:p>
          <a:endParaRPr lang="en-US"/>
        </a:p>
      </dgm:t>
    </dgm:pt>
    <dgm:pt modelId="{4871ACE7-1193-4269-9CEE-4541766F3111}" type="sibTrans" cxnId="{31DA706C-1E8F-4279-8517-58181D2D15C4}">
      <dgm:prSet/>
      <dgm:spPr/>
      <dgm:t>
        <a:bodyPr/>
        <a:lstStyle/>
        <a:p>
          <a:endParaRPr lang="en-US"/>
        </a:p>
      </dgm:t>
    </dgm:pt>
    <dgm:pt modelId="{3D8AE969-8031-4B20-8F48-6BC7F43A2885}">
      <dgm:prSet custT="1"/>
      <dgm:spPr/>
      <dgm:t>
        <a:bodyPr/>
        <a:lstStyle/>
        <a:p>
          <a:pPr rtl="0"/>
          <a:r>
            <a:rPr lang="en-US" sz="1400" b="1" dirty="0" smtClean="0"/>
            <a:t>Reduce U. Ca excretion; (mild </a:t>
          </a:r>
          <a:r>
            <a:rPr lang="en-US" sz="1400" b="1" dirty="0" err="1" smtClean="0"/>
            <a:t>hypercalcemia</a:t>
          </a:r>
          <a:r>
            <a:rPr lang="en-US" sz="1400" b="1" dirty="0" smtClean="0"/>
            <a:t> up to 11.5 mg/</a:t>
          </a:r>
          <a:r>
            <a:rPr lang="en-US" sz="1400" b="1" dirty="0" err="1" smtClean="0"/>
            <a:t>dL</a:t>
          </a:r>
          <a:r>
            <a:rPr lang="en-US" sz="1400" b="1" dirty="0" smtClean="0"/>
            <a:t>)</a:t>
          </a:r>
          <a:endParaRPr lang="en-US" sz="1400" b="1" dirty="0"/>
        </a:p>
      </dgm:t>
    </dgm:pt>
    <dgm:pt modelId="{FE54FC28-561C-40DA-BE1E-2D969A9B0B3A}" type="parTrans" cxnId="{FFA12425-856C-4FFB-8D3E-EBDA53BEE2E9}">
      <dgm:prSet/>
      <dgm:spPr/>
      <dgm:t>
        <a:bodyPr/>
        <a:lstStyle/>
        <a:p>
          <a:endParaRPr lang="en-US"/>
        </a:p>
      </dgm:t>
    </dgm:pt>
    <dgm:pt modelId="{39978E66-A711-4DC9-8F74-1EC3239D8CF4}" type="sibTrans" cxnId="{FFA12425-856C-4FFB-8D3E-EBDA53BEE2E9}">
      <dgm:prSet/>
      <dgm:spPr/>
      <dgm:t>
        <a:bodyPr/>
        <a:lstStyle/>
        <a:p>
          <a:endParaRPr lang="en-US"/>
        </a:p>
      </dgm:t>
    </dgm:pt>
    <dgm:pt modelId="{525EBE3F-EB1C-4ECE-87D2-72E524A34167}">
      <dgm:prSet custT="1"/>
      <dgm:spPr/>
      <dgm:t>
        <a:bodyPr/>
        <a:lstStyle/>
        <a:p>
          <a:pPr rtl="0"/>
          <a:r>
            <a:rPr lang="en-US" sz="1400" b="1" dirty="0" smtClean="0"/>
            <a:t>The drug should be withdrawn, if possible</a:t>
          </a:r>
          <a:endParaRPr lang="en-US" sz="1400" b="1" dirty="0"/>
        </a:p>
      </dgm:t>
    </dgm:pt>
    <dgm:pt modelId="{746CAEEF-B60F-4451-9A0D-15736D69350C}" type="parTrans" cxnId="{6C51EBF4-B4D9-4956-8BDB-78EF49C84176}">
      <dgm:prSet/>
      <dgm:spPr/>
      <dgm:t>
        <a:bodyPr/>
        <a:lstStyle/>
        <a:p>
          <a:endParaRPr lang="en-US"/>
        </a:p>
      </dgm:t>
    </dgm:pt>
    <dgm:pt modelId="{57D0F1E4-C11E-444F-8788-7CE443EE30C9}" type="sibTrans" cxnId="{6C51EBF4-B4D9-4956-8BDB-78EF49C84176}">
      <dgm:prSet/>
      <dgm:spPr/>
      <dgm:t>
        <a:bodyPr/>
        <a:lstStyle/>
        <a:p>
          <a:endParaRPr lang="en-US"/>
        </a:p>
      </dgm:t>
    </dgm:pt>
    <dgm:pt modelId="{EB77DDC6-47FA-4467-B4CC-2FF2D9B7490B}">
      <dgm:prSet custT="1"/>
      <dgm:spPr/>
      <dgm:t>
        <a:bodyPr/>
        <a:lstStyle/>
        <a:p>
          <a:pPr rtl="0"/>
          <a:r>
            <a:rPr lang="en-US" sz="1400" b="1" dirty="0" smtClean="0"/>
            <a:t>Calcium and PTH assessed three months later.</a:t>
          </a:r>
          <a:endParaRPr lang="en-US" sz="1400" b="1" dirty="0"/>
        </a:p>
      </dgm:t>
    </dgm:pt>
    <dgm:pt modelId="{C7A7D5F2-53E5-413D-8727-CA99463E8DC5}" type="parTrans" cxnId="{24E6DD78-4CD3-4270-A1BE-CFE8358BB256}">
      <dgm:prSet/>
      <dgm:spPr/>
      <dgm:t>
        <a:bodyPr/>
        <a:lstStyle/>
        <a:p>
          <a:endParaRPr lang="en-US"/>
        </a:p>
      </dgm:t>
    </dgm:pt>
    <dgm:pt modelId="{4ED99828-A134-43F3-8FFD-0ADF8BEAD208}" type="sibTrans" cxnId="{24E6DD78-4CD3-4270-A1BE-CFE8358BB256}">
      <dgm:prSet/>
      <dgm:spPr/>
      <dgm:t>
        <a:bodyPr/>
        <a:lstStyle/>
        <a:p>
          <a:endParaRPr lang="en-US"/>
        </a:p>
      </dgm:t>
    </dgm:pt>
    <dgm:pt modelId="{FD3C7BAB-D5A1-4201-9977-88B9D96AF1F9}" type="pres">
      <dgm:prSet presAssocID="{22032203-B917-4F54-A04C-F1B86551CDDF}" presName="Name0" presStyleCnt="0">
        <dgm:presLayoutVars>
          <dgm:chPref val="3"/>
          <dgm:dir/>
          <dgm:animLvl val="lvl"/>
          <dgm:resizeHandles/>
        </dgm:presLayoutVars>
      </dgm:prSet>
      <dgm:spPr/>
      <dgm:t>
        <a:bodyPr/>
        <a:lstStyle/>
        <a:p>
          <a:endParaRPr lang="en-US"/>
        </a:p>
      </dgm:t>
    </dgm:pt>
    <dgm:pt modelId="{19B83F79-8DDB-4720-830D-3C11C57418F9}" type="pres">
      <dgm:prSet presAssocID="{7A5F193E-873D-4826-8AED-3381EE6B8791}" presName="horFlow" presStyleCnt="0"/>
      <dgm:spPr/>
    </dgm:pt>
    <dgm:pt modelId="{A4B7E60D-0A2B-420F-B281-2018F85ADE65}" type="pres">
      <dgm:prSet presAssocID="{7A5F193E-873D-4826-8AED-3381EE6B8791}" presName="bigChev" presStyleLbl="node1" presStyleIdx="0" presStyleCnt="1"/>
      <dgm:spPr/>
      <dgm:t>
        <a:bodyPr/>
        <a:lstStyle/>
        <a:p>
          <a:endParaRPr lang="en-US"/>
        </a:p>
      </dgm:t>
    </dgm:pt>
    <dgm:pt modelId="{F530F090-4661-4532-B8AF-EF81DF300F1C}" type="pres">
      <dgm:prSet presAssocID="{FE54FC28-561C-40DA-BE1E-2D969A9B0B3A}" presName="parTrans" presStyleCnt="0"/>
      <dgm:spPr/>
    </dgm:pt>
    <dgm:pt modelId="{66C5F031-A27D-459F-8C0B-387888224498}" type="pres">
      <dgm:prSet presAssocID="{3D8AE969-8031-4B20-8F48-6BC7F43A2885}" presName="node" presStyleLbl="alignAccFollowNode1" presStyleIdx="0" presStyleCnt="3">
        <dgm:presLayoutVars>
          <dgm:bulletEnabled val="1"/>
        </dgm:presLayoutVars>
      </dgm:prSet>
      <dgm:spPr/>
      <dgm:t>
        <a:bodyPr/>
        <a:lstStyle/>
        <a:p>
          <a:endParaRPr lang="en-US"/>
        </a:p>
      </dgm:t>
    </dgm:pt>
    <dgm:pt modelId="{6D4A5328-B18A-49B7-B072-3692020693E9}" type="pres">
      <dgm:prSet presAssocID="{39978E66-A711-4DC9-8F74-1EC3239D8CF4}" presName="sibTrans" presStyleCnt="0"/>
      <dgm:spPr/>
    </dgm:pt>
    <dgm:pt modelId="{15B74191-AF72-41CC-BCA5-A658774B14DB}" type="pres">
      <dgm:prSet presAssocID="{525EBE3F-EB1C-4ECE-87D2-72E524A34167}" presName="node" presStyleLbl="alignAccFollowNode1" presStyleIdx="1" presStyleCnt="3">
        <dgm:presLayoutVars>
          <dgm:bulletEnabled val="1"/>
        </dgm:presLayoutVars>
      </dgm:prSet>
      <dgm:spPr/>
      <dgm:t>
        <a:bodyPr/>
        <a:lstStyle/>
        <a:p>
          <a:endParaRPr lang="en-US"/>
        </a:p>
      </dgm:t>
    </dgm:pt>
    <dgm:pt modelId="{9846F1B5-D99E-4D4B-B3E2-CCE8C82CE09E}" type="pres">
      <dgm:prSet presAssocID="{57D0F1E4-C11E-444F-8788-7CE443EE30C9}" presName="sibTrans" presStyleCnt="0"/>
      <dgm:spPr/>
    </dgm:pt>
    <dgm:pt modelId="{989803E2-D331-45DD-9820-6661D49880B2}" type="pres">
      <dgm:prSet presAssocID="{EB77DDC6-47FA-4467-B4CC-2FF2D9B7490B}" presName="node" presStyleLbl="alignAccFollowNode1" presStyleIdx="2" presStyleCnt="3">
        <dgm:presLayoutVars>
          <dgm:bulletEnabled val="1"/>
        </dgm:presLayoutVars>
      </dgm:prSet>
      <dgm:spPr/>
      <dgm:t>
        <a:bodyPr/>
        <a:lstStyle/>
        <a:p>
          <a:endParaRPr lang="en-US"/>
        </a:p>
      </dgm:t>
    </dgm:pt>
  </dgm:ptLst>
  <dgm:cxnLst>
    <dgm:cxn modelId="{E6B3071B-AC6B-421A-A7FD-CF55389861C2}" type="presOf" srcId="{EB77DDC6-47FA-4467-B4CC-2FF2D9B7490B}" destId="{989803E2-D331-45DD-9820-6661D49880B2}" srcOrd="0" destOrd="0" presId="urn:microsoft.com/office/officeart/2005/8/layout/lProcess3"/>
    <dgm:cxn modelId="{59A0D6A4-57A5-4130-A39D-1554B02AB16D}" type="presOf" srcId="{22032203-B917-4F54-A04C-F1B86551CDDF}" destId="{FD3C7BAB-D5A1-4201-9977-88B9D96AF1F9}" srcOrd="0" destOrd="0" presId="urn:microsoft.com/office/officeart/2005/8/layout/lProcess3"/>
    <dgm:cxn modelId="{6C51EBF4-B4D9-4956-8BDB-78EF49C84176}" srcId="{7A5F193E-873D-4826-8AED-3381EE6B8791}" destId="{525EBE3F-EB1C-4ECE-87D2-72E524A34167}" srcOrd="1" destOrd="0" parTransId="{746CAEEF-B60F-4451-9A0D-15736D69350C}" sibTransId="{57D0F1E4-C11E-444F-8788-7CE443EE30C9}"/>
    <dgm:cxn modelId="{24E6DD78-4CD3-4270-A1BE-CFE8358BB256}" srcId="{7A5F193E-873D-4826-8AED-3381EE6B8791}" destId="{EB77DDC6-47FA-4467-B4CC-2FF2D9B7490B}" srcOrd="2" destOrd="0" parTransId="{C7A7D5F2-53E5-413D-8727-CA99463E8DC5}" sibTransId="{4ED99828-A134-43F3-8FFD-0ADF8BEAD208}"/>
    <dgm:cxn modelId="{83040AD1-2BC0-4D41-B92C-AAADD3D57C99}" type="presOf" srcId="{7A5F193E-873D-4826-8AED-3381EE6B8791}" destId="{A4B7E60D-0A2B-420F-B281-2018F85ADE65}" srcOrd="0" destOrd="0" presId="urn:microsoft.com/office/officeart/2005/8/layout/lProcess3"/>
    <dgm:cxn modelId="{31DA706C-1E8F-4279-8517-58181D2D15C4}" srcId="{22032203-B917-4F54-A04C-F1B86551CDDF}" destId="{7A5F193E-873D-4826-8AED-3381EE6B8791}" srcOrd="0" destOrd="0" parTransId="{AC98C91D-BE7F-4906-8E4D-F1F70E20B59A}" sibTransId="{4871ACE7-1193-4269-9CEE-4541766F3111}"/>
    <dgm:cxn modelId="{DA829706-4111-4B33-9F2A-0876FEE7DEE6}" type="presOf" srcId="{525EBE3F-EB1C-4ECE-87D2-72E524A34167}" destId="{15B74191-AF72-41CC-BCA5-A658774B14DB}" srcOrd="0" destOrd="0" presId="urn:microsoft.com/office/officeart/2005/8/layout/lProcess3"/>
    <dgm:cxn modelId="{FFA12425-856C-4FFB-8D3E-EBDA53BEE2E9}" srcId="{7A5F193E-873D-4826-8AED-3381EE6B8791}" destId="{3D8AE969-8031-4B20-8F48-6BC7F43A2885}" srcOrd="0" destOrd="0" parTransId="{FE54FC28-561C-40DA-BE1E-2D969A9B0B3A}" sibTransId="{39978E66-A711-4DC9-8F74-1EC3239D8CF4}"/>
    <dgm:cxn modelId="{FDA8051B-9784-408B-9860-F88DED75B715}" type="presOf" srcId="{3D8AE969-8031-4B20-8F48-6BC7F43A2885}" destId="{66C5F031-A27D-459F-8C0B-387888224498}" srcOrd="0" destOrd="0" presId="urn:microsoft.com/office/officeart/2005/8/layout/lProcess3"/>
    <dgm:cxn modelId="{0C826F96-3D9E-4CD7-8114-F18196103005}" type="presParOf" srcId="{FD3C7BAB-D5A1-4201-9977-88B9D96AF1F9}" destId="{19B83F79-8DDB-4720-830D-3C11C57418F9}" srcOrd="0" destOrd="0" presId="urn:microsoft.com/office/officeart/2005/8/layout/lProcess3"/>
    <dgm:cxn modelId="{76DEA4A6-29E0-43C7-B1A5-8F098DA569C8}" type="presParOf" srcId="{19B83F79-8DDB-4720-830D-3C11C57418F9}" destId="{A4B7E60D-0A2B-420F-B281-2018F85ADE65}" srcOrd="0" destOrd="0" presId="urn:microsoft.com/office/officeart/2005/8/layout/lProcess3"/>
    <dgm:cxn modelId="{0C2C1A97-2510-4512-94C3-EB659B2FCF90}" type="presParOf" srcId="{19B83F79-8DDB-4720-830D-3C11C57418F9}" destId="{F530F090-4661-4532-B8AF-EF81DF300F1C}" srcOrd="1" destOrd="0" presId="urn:microsoft.com/office/officeart/2005/8/layout/lProcess3"/>
    <dgm:cxn modelId="{5C0490F8-82F1-4C7B-8AD0-C1F65AB513B0}" type="presParOf" srcId="{19B83F79-8DDB-4720-830D-3C11C57418F9}" destId="{66C5F031-A27D-459F-8C0B-387888224498}" srcOrd="2" destOrd="0" presId="urn:microsoft.com/office/officeart/2005/8/layout/lProcess3"/>
    <dgm:cxn modelId="{CA24C602-D763-439A-BBDD-B8496ABBC4D6}" type="presParOf" srcId="{19B83F79-8DDB-4720-830D-3C11C57418F9}" destId="{6D4A5328-B18A-49B7-B072-3692020693E9}" srcOrd="3" destOrd="0" presId="urn:microsoft.com/office/officeart/2005/8/layout/lProcess3"/>
    <dgm:cxn modelId="{24E066FB-CE5C-4C89-BF0E-2E0323B355B8}" type="presParOf" srcId="{19B83F79-8DDB-4720-830D-3C11C57418F9}" destId="{15B74191-AF72-41CC-BCA5-A658774B14DB}" srcOrd="4" destOrd="0" presId="urn:microsoft.com/office/officeart/2005/8/layout/lProcess3"/>
    <dgm:cxn modelId="{C3F3F2EB-4DA2-404B-9CEF-48D6BD1CE140}" type="presParOf" srcId="{19B83F79-8DDB-4720-830D-3C11C57418F9}" destId="{9846F1B5-D99E-4D4B-B3E2-CCE8C82CE09E}" srcOrd="5" destOrd="0" presId="urn:microsoft.com/office/officeart/2005/8/layout/lProcess3"/>
    <dgm:cxn modelId="{1C74A46C-252E-4ADC-B692-D2E62EA217A4}" type="presParOf" srcId="{19B83F79-8DDB-4720-830D-3C11C57418F9}" destId="{989803E2-D331-45DD-9820-6661D49880B2}"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0C85EF-9199-4B4D-8D7D-C3D31E43D991}"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AF9E0148-022B-4277-9D78-3B91BF466730}">
      <dgm:prSet/>
      <dgm:spPr/>
      <dgm:t>
        <a:bodyPr/>
        <a:lstStyle/>
        <a:p>
          <a:pPr rtl="0"/>
          <a:r>
            <a:rPr lang="en-US" b="1" dirty="0" smtClean="0"/>
            <a:t>Lithium</a:t>
          </a:r>
          <a:r>
            <a:rPr lang="en-US" dirty="0" smtClean="0"/>
            <a:t> </a:t>
          </a:r>
          <a:endParaRPr lang="en-US" dirty="0"/>
        </a:p>
      </dgm:t>
    </dgm:pt>
    <dgm:pt modelId="{D016BF13-58A8-4F89-929B-87D41C59A610}" type="parTrans" cxnId="{DD62724B-2C63-44E3-9246-E9AF0C007E0F}">
      <dgm:prSet/>
      <dgm:spPr/>
      <dgm:t>
        <a:bodyPr/>
        <a:lstStyle/>
        <a:p>
          <a:endParaRPr lang="en-US"/>
        </a:p>
      </dgm:t>
    </dgm:pt>
    <dgm:pt modelId="{3FB3A8C5-FC62-4874-80EF-CA1273AE971B}" type="sibTrans" cxnId="{DD62724B-2C63-44E3-9246-E9AF0C007E0F}">
      <dgm:prSet/>
      <dgm:spPr/>
      <dgm:t>
        <a:bodyPr/>
        <a:lstStyle/>
        <a:p>
          <a:endParaRPr lang="en-US"/>
        </a:p>
      </dgm:t>
    </dgm:pt>
    <dgm:pt modelId="{5E2BF19A-5E64-43FA-A110-7C620B1731CE}">
      <dgm:prSet custT="1"/>
      <dgm:spPr/>
      <dgm:t>
        <a:bodyPr/>
        <a:lstStyle/>
        <a:p>
          <a:pPr rtl="0"/>
          <a:r>
            <a:rPr lang="en-US" sz="1100" b="1" dirty="0" smtClean="0"/>
            <a:t>Decreases parathyroid sensitivity to calcium</a:t>
          </a:r>
          <a:endParaRPr lang="en-US" sz="1100" b="1" dirty="0"/>
        </a:p>
      </dgm:t>
    </dgm:pt>
    <dgm:pt modelId="{697B31AE-5B50-42B8-9537-31D4785CAF2F}" type="parTrans" cxnId="{D8A87F32-4FEE-4568-8BE6-F497B95FBEDD}">
      <dgm:prSet/>
      <dgm:spPr/>
      <dgm:t>
        <a:bodyPr/>
        <a:lstStyle/>
        <a:p>
          <a:endParaRPr lang="en-US"/>
        </a:p>
      </dgm:t>
    </dgm:pt>
    <dgm:pt modelId="{D178BE5D-91FB-49A0-A56C-95B025E4CE07}" type="sibTrans" cxnId="{D8A87F32-4FEE-4568-8BE6-F497B95FBEDD}">
      <dgm:prSet/>
      <dgm:spPr/>
      <dgm:t>
        <a:bodyPr/>
        <a:lstStyle/>
        <a:p>
          <a:endParaRPr lang="en-US"/>
        </a:p>
      </dgm:t>
    </dgm:pt>
    <dgm:pt modelId="{6CCC2400-2E6B-4058-89C6-59B35BE6661F}">
      <dgm:prSet custT="1"/>
      <dgm:spPr/>
      <dgm:t>
        <a:bodyPr/>
        <a:lstStyle/>
        <a:p>
          <a:pPr rtl="0"/>
          <a:r>
            <a:rPr lang="en-US" sz="1100" b="1" dirty="0" err="1" smtClean="0"/>
            <a:t>Hypercalcemia</a:t>
          </a:r>
          <a:endParaRPr lang="en-US" sz="1100" b="1" dirty="0"/>
        </a:p>
      </dgm:t>
    </dgm:pt>
    <dgm:pt modelId="{DFE45096-7A36-4723-AEA3-4EEE4E36302F}" type="parTrans" cxnId="{F3DD7EB1-38AA-4759-8583-693C3DCAFBAD}">
      <dgm:prSet/>
      <dgm:spPr/>
      <dgm:t>
        <a:bodyPr/>
        <a:lstStyle/>
        <a:p>
          <a:endParaRPr lang="en-US"/>
        </a:p>
      </dgm:t>
    </dgm:pt>
    <dgm:pt modelId="{8031CFAA-C7E2-4E44-8725-0E74766ACF28}" type="sibTrans" cxnId="{F3DD7EB1-38AA-4759-8583-693C3DCAFBAD}">
      <dgm:prSet/>
      <dgm:spPr/>
      <dgm:t>
        <a:bodyPr/>
        <a:lstStyle/>
        <a:p>
          <a:endParaRPr lang="en-US"/>
        </a:p>
      </dgm:t>
    </dgm:pt>
    <dgm:pt modelId="{10F42092-6BDE-4542-BD45-8BE7F9029EC3}">
      <dgm:prSet custT="1"/>
      <dgm:spPr/>
      <dgm:t>
        <a:bodyPr/>
        <a:lstStyle/>
        <a:p>
          <a:pPr rtl="0"/>
          <a:r>
            <a:rPr lang="en-US" sz="1100" b="1" dirty="0" err="1" smtClean="0"/>
            <a:t>Hypocalciuria</a:t>
          </a:r>
          <a:endParaRPr lang="en-US" sz="1100" b="1" dirty="0"/>
        </a:p>
      </dgm:t>
    </dgm:pt>
    <dgm:pt modelId="{24B891C4-131F-4659-BE65-FE7759C89638}" type="parTrans" cxnId="{F6D6F063-6234-48D1-9FCB-4DC46BC6D929}">
      <dgm:prSet/>
      <dgm:spPr/>
      <dgm:t>
        <a:bodyPr/>
        <a:lstStyle/>
        <a:p>
          <a:endParaRPr lang="en-US"/>
        </a:p>
      </dgm:t>
    </dgm:pt>
    <dgm:pt modelId="{0793A054-0471-472B-815F-61D764EE3CD9}" type="sibTrans" cxnId="{F6D6F063-6234-48D1-9FCB-4DC46BC6D929}">
      <dgm:prSet/>
      <dgm:spPr/>
      <dgm:t>
        <a:bodyPr/>
        <a:lstStyle/>
        <a:p>
          <a:endParaRPr lang="en-US"/>
        </a:p>
      </dgm:t>
    </dgm:pt>
    <dgm:pt modelId="{7482B24E-D993-4728-9DF9-4E7931C03D9C}">
      <dgm:prSet custT="1"/>
      <dgm:spPr/>
      <dgm:t>
        <a:bodyPr/>
        <a:lstStyle/>
        <a:p>
          <a:pPr rtl="0"/>
          <a:r>
            <a:rPr lang="en-US" sz="1100" b="1" dirty="0" smtClean="0"/>
            <a:t>high serum PTH concentration</a:t>
          </a:r>
          <a:endParaRPr lang="en-US" sz="1100" b="1" dirty="0"/>
        </a:p>
      </dgm:t>
    </dgm:pt>
    <dgm:pt modelId="{C0DD23B4-BDA3-42E6-B44B-4BF4FEBF682F}" type="parTrans" cxnId="{B4FE4E04-352C-49EA-A9E0-C7541E5A50B1}">
      <dgm:prSet/>
      <dgm:spPr/>
      <dgm:t>
        <a:bodyPr/>
        <a:lstStyle/>
        <a:p>
          <a:endParaRPr lang="en-US"/>
        </a:p>
      </dgm:t>
    </dgm:pt>
    <dgm:pt modelId="{2DDC023A-C94E-411E-ADB6-F3C48F0CF6A4}" type="sibTrans" cxnId="{B4FE4E04-352C-49EA-A9E0-C7541E5A50B1}">
      <dgm:prSet/>
      <dgm:spPr/>
      <dgm:t>
        <a:bodyPr/>
        <a:lstStyle/>
        <a:p>
          <a:endParaRPr lang="en-US"/>
        </a:p>
      </dgm:t>
    </dgm:pt>
    <dgm:pt modelId="{D87998B0-41CF-458A-A6FB-42CEBF474BFC}">
      <dgm:prSet custT="1"/>
      <dgm:spPr/>
      <dgm:t>
        <a:bodyPr/>
        <a:lstStyle/>
        <a:p>
          <a:pPr rtl="0"/>
          <a:r>
            <a:rPr lang="en-US" sz="1100" b="1" dirty="0" smtClean="0"/>
            <a:t>Reduces urinary calcium excretion.  </a:t>
          </a:r>
          <a:endParaRPr lang="en-US" sz="1100" b="1" dirty="0"/>
        </a:p>
      </dgm:t>
    </dgm:pt>
    <dgm:pt modelId="{F877B0DB-C850-49C1-9E75-E3C7311BD53A}" type="parTrans" cxnId="{E08105C6-2079-473A-BF75-27511B8F1D94}">
      <dgm:prSet/>
      <dgm:spPr/>
      <dgm:t>
        <a:bodyPr/>
        <a:lstStyle/>
        <a:p>
          <a:endParaRPr lang="en-US"/>
        </a:p>
      </dgm:t>
    </dgm:pt>
    <dgm:pt modelId="{6B30BB73-C786-4C68-9F38-0058B9FF1ECF}" type="sibTrans" cxnId="{E08105C6-2079-473A-BF75-27511B8F1D94}">
      <dgm:prSet/>
      <dgm:spPr/>
      <dgm:t>
        <a:bodyPr/>
        <a:lstStyle/>
        <a:p>
          <a:endParaRPr lang="en-US"/>
        </a:p>
      </dgm:t>
    </dgm:pt>
    <dgm:pt modelId="{200ED6FB-D614-4350-B1E6-6DBE94B25CF8}" type="pres">
      <dgm:prSet presAssocID="{BA0C85EF-9199-4B4D-8D7D-C3D31E43D991}" presName="Name0" presStyleCnt="0">
        <dgm:presLayoutVars>
          <dgm:chPref val="3"/>
          <dgm:dir/>
          <dgm:animLvl val="lvl"/>
          <dgm:resizeHandles/>
        </dgm:presLayoutVars>
      </dgm:prSet>
      <dgm:spPr/>
      <dgm:t>
        <a:bodyPr/>
        <a:lstStyle/>
        <a:p>
          <a:endParaRPr lang="en-US"/>
        </a:p>
      </dgm:t>
    </dgm:pt>
    <dgm:pt modelId="{F2C3E57C-96C9-49DE-B9B0-15EF0240386B}" type="pres">
      <dgm:prSet presAssocID="{AF9E0148-022B-4277-9D78-3B91BF466730}" presName="horFlow" presStyleCnt="0"/>
      <dgm:spPr/>
    </dgm:pt>
    <dgm:pt modelId="{4F2D58DC-DAB5-4208-9821-4B7F2C26E586}" type="pres">
      <dgm:prSet presAssocID="{AF9E0148-022B-4277-9D78-3B91BF466730}" presName="bigChev" presStyleLbl="node1" presStyleIdx="0" presStyleCnt="1"/>
      <dgm:spPr/>
      <dgm:t>
        <a:bodyPr/>
        <a:lstStyle/>
        <a:p>
          <a:endParaRPr lang="en-US"/>
        </a:p>
      </dgm:t>
    </dgm:pt>
    <dgm:pt modelId="{2F898BC7-51C0-4B5F-87E2-F1721A60CFF8}" type="pres">
      <dgm:prSet presAssocID="{697B31AE-5B50-42B8-9537-31D4785CAF2F}" presName="parTrans" presStyleCnt="0"/>
      <dgm:spPr/>
    </dgm:pt>
    <dgm:pt modelId="{17FB786C-8F38-45D0-8E1F-C140FE917EE1}" type="pres">
      <dgm:prSet presAssocID="{5E2BF19A-5E64-43FA-A110-7C620B1731CE}" presName="node" presStyleLbl="alignAccFollowNode1" presStyleIdx="0" presStyleCnt="5">
        <dgm:presLayoutVars>
          <dgm:bulletEnabled val="1"/>
        </dgm:presLayoutVars>
      </dgm:prSet>
      <dgm:spPr/>
      <dgm:t>
        <a:bodyPr/>
        <a:lstStyle/>
        <a:p>
          <a:endParaRPr lang="en-US"/>
        </a:p>
      </dgm:t>
    </dgm:pt>
    <dgm:pt modelId="{562CA262-0CFB-451D-94CA-C3147319387C}" type="pres">
      <dgm:prSet presAssocID="{D178BE5D-91FB-49A0-A56C-95B025E4CE07}" presName="sibTrans" presStyleCnt="0"/>
      <dgm:spPr/>
    </dgm:pt>
    <dgm:pt modelId="{83D40E1E-F11C-4C52-90DC-80D51B85216B}" type="pres">
      <dgm:prSet presAssocID="{D87998B0-41CF-458A-A6FB-42CEBF474BFC}" presName="node" presStyleLbl="alignAccFollowNode1" presStyleIdx="1" presStyleCnt="5">
        <dgm:presLayoutVars>
          <dgm:bulletEnabled val="1"/>
        </dgm:presLayoutVars>
      </dgm:prSet>
      <dgm:spPr/>
      <dgm:t>
        <a:bodyPr/>
        <a:lstStyle/>
        <a:p>
          <a:endParaRPr lang="en-US"/>
        </a:p>
      </dgm:t>
    </dgm:pt>
    <dgm:pt modelId="{01FD500C-F3E3-416F-A3DA-B8F09B3FF6C5}" type="pres">
      <dgm:prSet presAssocID="{6B30BB73-C786-4C68-9F38-0058B9FF1ECF}" presName="sibTrans" presStyleCnt="0"/>
      <dgm:spPr/>
    </dgm:pt>
    <dgm:pt modelId="{372902AF-2E88-416F-9A0E-10BE36EBD6C7}" type="pres">
      <dgm:prSet presAssocID="{6CCC2400-2E6B-4058-89C6-59B35BE6661F}" presName="node" presStyleLbl="alignAccFollowNode1" presStyleIdx="2" presStyleCnt="5">
        <dgm:presLayoutVars>
          <dgm:bulletEnabled val="1"/>
        </dgm:presLayoutVars>
      </dgm:prSet>
      <dgm:spPr/>
      <dgm:t>
        <a:bodyPr/>
        <a:lstStyle/>
        <a:p>
          <a:endParaRPr lang="en-US"/>
        </a:p>
      </dgm:t>
    </dgm:pt>
    <dgm:pt modelId="{A0F90A69-B26D-4ECD-A61C-C44966B7BF7D}" type="pres">
      <dgm:prSet presAssocID="{8031CFAA-C7E2-4E44-8725-0E74766ACF28}" presName="sibTrans" presStyleCnt="0"/>
      <dgm:spPr/>
    </dgm:pt>
    <dgm:pt modelId="{02D60C7E-6299-4048-B10C-DF3CACCF70B6}" type="pres">
      <dgm:prSet presAssocID="{10F42092-6BDE-4542-BD45-8BE7F9029EC3}" presName="node" presStyleLbl="alignAccFollowNode1" presStyleIdx="3" presStyleCnt="5">
        <dgm:presLayoutVars>
          <dgm:bulletEnabled val="1"/>
        </dgm:presLayoutVars>
      </dgm:prSet>
      <dgm:spPr/>
      <dgm:t>
        <a:bodyPr/>
        <a:lstStyle/>
        <a:p>
          <a:endParaRPr lang="en-US"/>
        </a:p>
      </dgm:t>
    </dgm:pt>
    <dgm:pt modelId="{58C5CCE2-287F-42A1-B0B0-628FAD5D5312}" type="pres">
      <dgm:prSet presAssocID="{0793A054-0471-472B-815F-61D764EE3CD9}" presName="sibTrans" presStyleCnt="0"/>
      <dgm:spPr/>
    </dgm:pt>
    <dgm:pt modelId="{D14DA98C-7755-4EE1-B742-27A358A1CCAE}" type="pres">
      <dgm:prSet presAssocID="{7482B24E-D993-4728-9DF9-4E7931C03D9C}" presName="node" presStyleLbl="alignAccFollowNode1" presStyleIdx="4" presStyleCnt="5">
        <dgm:presLayoutVars>
          <dgm:bulletEnabled val="1"/>
        </dgm:presLayoutVars>
      </dgm:prSet>
      <dgm:spPr/>
      <dgm:t>
        <a:bodyPr/>
        <a:lstStyle/>
        <a:p>
          <a:endParaRPr lang="en-US"/>
        </a:p>
      </dgm:t>
    </dgm:pt>
  </dgm:ptLst>
  <dgm:cxnLst>
    <dgm:cxn modelId="{E58162DE-6EC5-4AAC-A12F-2ED296EF3C12}" type="presOf" srcId="{6CCC2400-2E6B-4058-89C6-59B35BE6661F}" destId="{372902AF-2E88-416F-9A0E-10BE36EBD6C7}" srcOrd="0" destOrd="0" presId="urn:microsoft.com/office/officeart/2005/8/layout/lProcess3"/>
    <dgm:cxn modelId="{865D6A35-E226-49EA-8A73-3AF599686E29}" type="presOf" srcId="{AF9E0148-022B-4277-9D78-3B91BF466730}" destId="{4F2D58DC-DAB5-4208-9821-4B7F2C26E586}" srcOrd="0" destOrd="0" presId="urn:microsoft.com/office/officeart/2005/8/layout/lProcess3"/>
    <dgm:cxn modelId="{961F78A0-45C8-42A2-B1B2-17371865D489}" type="presOf" srcId="{BA0C85EF-9199-4B4D-8D7D-C3D31E43D991}" destId="{200ED6FB-D614-4350-B1E6-6DBE94B25CF8}" srcOrd="0" destOrd="0" presId="urn:microsoft.com/office/officeart/2005/8/layout/lProcess3"/>
    <dgm:cxn modelId="{F6D6F063-6234-48D1-9FCB-4DC46BC6D929}" srcId="{AF9E0148-022B-4277-9D78-3B91BF466730}" destId="{10F42092-6BDE-4542-BD45-8BE7F9029EC3}" srcOrd="3" destOrd="0" parTransId="{24B891C4-131F-4659-BE65-FE7759C89638}" sibTransId="{0793A054-0471-472B-815F-61D764EE3CD9}"/>
    <dgm:cxn modelId="{F8402763-295B-4759-B5A5-CC94B5FDE811}" type="presOf" srcId="{7482B24E-D993-4728-9DF9-4E7931C03D9C}" destId="{D14DA98C-7755-4EE1-B742-27A358A1CCAE}" srcOrd="0" destOrd="0" presId="urn:microsoft.com/office/officeart/2005/8/layout/lProcess3"/>
    <dgm:cxn modelId="{DD62724B-2C63-44E3-9246-E9AF0C007E0F}" srcId="{BA0C85EF-9199-4B4D-8D7D-C3D31E43D991}" destId="{AF9E0148-022B-4277-9D78-3B91BF466730}" srcOrd="0" destOrd="0" parTransId="{D016BF13-58A8-4F89-929B-87D41C59A610}" sibTransId="{3FB3A8C5-FC62-4874-80EF-CA1273AE971B}"/>
    <dgm:cxn modelId="{403C15D2-8535-44B2-94B5-7BF53BB130BA}" type="presOf" srcId="{10F42092-6BDE-4542-BD45-8BE7F9029EC3}" destId="{02D60C7E-6299-4048-B10C-DF3CACCF70B6}" srcOrd="0" destOrd="0" presId="urn:microsoft.com/office/officeart/2005/8/layout/lProcess3"/>
    <dgm:cxn modelId="{F3DD7EB1-38AA-4759-8583-693C3DCAFBAD}" srcId="{AF9E0148-022B-4277-9D78-3B91BF466730}" destId="{6CCC2400-2E6B-4058-89C6-59B35BE6661F}" srcOrd="2" destOrd="0" parTransId="{DFE45096-7A36-4723-AEA3-4EEE4E36302F}" sibTransId="{8031CFAA-C7E2-4E44-8725-0E74766ACF28}"/>
    <dgm:cxn modelId="{B4FE4E04-352C-49EA-A9E0-C7541E5A50B1}" srcId="{AF9E0148-022B-4277-9D78-3B91BF466730}" destId="{7482B24E-D993-4728-9DF9-4E7931C03D9C}" srcOrd="4" destOrd="0" parTransId="{C0DD23B4-BDA3-42E6-B44B-4BF4FEBF682F}" sibTransId="{2DDC023A-C94E-411E-ADB6-F3C48F0CF6A4}"/>
    <dgm:cxn modelId="{D8A87F32-4FEE-4568-8BE6-F497B95FBEDD}" srcId="{AF9E0148-022B-4277-9D78-3B91BF466730}" destId="{5E2BF19A-5E64-43FA-A110-7C620B1731CE}" srcOrd="0" destOrd="0" parTransId="{697B31AE-5B50-42B8-9537-31D4785CAF2F}" sibTransId="{D178BE5D-91FB-49A0-A56C-95B025E4CE07}"/>
    <dgm:cxn modelId="{E08105C6-2079-473A-BF75-27511B8F1D94}" srcId="{AF9E0148-022B-4277-9D78-3B91BF466730}" destId="{D87998B0-41CF-458A-A6FB-42CEBF474BFC}" srcOrd="1" destOrd="0" parTransId="{F877B0DB-C850-49C1-9E75-E3C7311BD53A}" sibTransId="{6B30BB73-C786-4C68-9F38-0058B9FF1ECF}"/>
    <dgm:cxn modelId="{11836F84-1C52-40A6-BAD0-0B740127FB8C}" type="presOf" srcId="{5E2BF19A-5E64-43FA-A110-7C620B1731CE}" destId="{17FB786C-8F38-45D0-8E1F-C140FE917EE1}" srcOrd="0" destOrd="0" presId="urn:microsoft.com/office/officeart/2005/8/layout/lProcess3"/>
    <dgm:cxn modelId="{F4D790AF-D493-40E5-B9F2-3711D1A5C479}" type="presOf" srcId="{D87998B0-41CF-458A-A6FB-42CEBF474BFC}" destId="{83D40E1E-F11C-4C52-90DC-80D51B85216B}" srcOrd="0" destOrd="0" presId="urn:microsoft.com/office/officeart/2005/8/layout/lProcess3"/>
    <dgm:cxn modelId="{D4651651-7F5A-4A05-AEF0-0D571D4D5913}" type="presParOf" srcId="{200ED6FB-D614-4350-B1E6-6DBE94B25CF8}" destId="{F2C3E57C-96C9-49DE-B9B0-15EF0240386B}" srcOrd="0" destOrd="0" presId="urn:microsoft.com/office/officeart/2005/8/layout/lProcess3"/>
    <dgm:cxn modelId="{3A207708-AB02-422C-9664-513667614B49}" type="presParOf" srcId="{F2C3E57C-96C9-49DE-B9B0-15EF0240386B}" destId="{4F2D58DC-DAB5-4208-9821-4B7F2C26E586}" srcOrd="0" destOrd="0" presId="urn:microsoft.com/office/officeart/2005/8/layout/lProcess3"/>
    <dgm:cxn modelId="{6C9CD257-F197-4931-9355-9007896F6812}" type="presParOf" srcId="{F2C3E57C-96C9-49DE-B9B0-15EF0240386B}" destId="{2F898BC7-51C0-4B5F-87E2-F1721A60CFF8}" srcOrd="1" destOrd="0" presId="urn:microsoft.com/office/officeart/2005/8/layout/lProcess3"/>
    <dgm:cxn modelId="{3DE4E6C3-4F6A-429E-9CEC-F32B3E8BCD35}" type="presParOf" srcId="{F2C3E57C-96C9-49DE-B9B0-15EF0240386B}" destId="{17FB786C-8F38-45D0-8E1F-C140FE917EE1}" srcOrd="2" destOrd="0" presId="urn:microsoft.com/office/officeart/2005/8/layout/lProcess3"/>
    <dgm:cxn modelId="{A0B339DD-077B-4805-B7DE-A028344D3038}" type="presParOf" srcId="{F2C3E57C-96C9-49DE-B9B0-15EF0240386B}" destId="{562CA262-0CFB-451D-94CA-C3147319387C}" srcOrd="3" destOrd="0" presId="urn:microsoft.com/office/officeart/2005/8/layout/lProcess3"/>
    <dgm:cxn modelId="{BD437B28-7D66-4BF2-B9E8-2EF151BD84FB}" type="presParOf" srcId="{F2C3E57C-96C9-49DE-B9B0-15EF0240386B}" destId="{83D40E1E-F11C-4C52-90DC-80D51B85216B}" srcOrd="4" destOrd="0" presId="urn:microsoft.com/office/officeart/2005/8/layout/lProcess3"/>
    <dgm:cxn modelId="{C48D45AE-E9C1-4B9B-A057-4B6CC8D3B9A2}" type="presParOf" srcId="{F2C3E57C-96C9-49DE-B9B0-15EF0240386B}" destId="{01FD500C-F3E3-416F-A3DA-B8F09B3FF6C5}" srcOrd="5" destOrd="0" presId="urn:microsoft.com/office/officeart/2005/8/layout/lProcess3"/>
    <dgm:cxn modelId="{49CECBEB-4CA3-431F-9E35-33BE18F6E8AE}" type="presParOf" srcId="{F2C3E57C-96C9-49DE-B9B0-15EF0240386B}" destId="{372902AF-2E88-416F-9A0E-10BE36EBD6C7}" srcOrd="6" destOrd="0" presId="urn:microsoft.com/office/officeart/2005/8/layout/lProcess3"/>
    <dgm:cxn modelId="{AC22A6BC-B07E-45C6-BFA1-48833E0D2F22}" type="presParOf" srcId="{F2C3E57C-96C9-49DE-B9B0-15EF0240386B}" destId="{A0F90A69-B26D-4ECD-A61C-C44966B7BF7D}" srcOrd="7" destOrd="0" presId="urn:microsoft.com/office/officeart/2005/8/layout/lProcess3"/>
    <dgm:cxn modelId="{1596FE28-382A-4609-9589-6B18C67BCFC3}" type="presParOf" srcId="{F2C3E57C-96C9-49DE-B9B0-15EF0240386B}" destId="{02D60C7E-6299-4048-B10C-DF3CACCF70B6}" srcOrd="8" destOrd="0" presId="urn:microsoft.com/office/officeart/2005/8/layout/lProcess3"/>
    <dgm:cxn modelId="{6286C241-ECC5-4DF8-BC60-8FFD2833BFBF}" type="presParOf" srcId="{F2C3E57C-96C9-49DE-B9B0-15EF0240386B}" destId="{58C5CCE2-287F-42A1-B0B0-628FAD5D5312}" srcOrd="9" destOrd="0" presId="urn:microsoft.com/office/officeart/2005/8/layout/lProcess3"/>
    <dgm:cxn modelId="{44B6ED06-99C6-408E-9867-29542F2AD544}" type="presParOf" srcId="{F2C3E57C-96C9-49DE-B9B0-15EF0240386B}" destId="{D14DA98C-7755-4EE1-B742-27A358A1CCAE}"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ED000E-7016-42E8-926B-C50752C10EA1}" type="doc">
      <dgm:prSet loTypeId="urn:microsoft.com/office/officeart/2005/8/layout/vList2" loCatId="list" qsTypeId="urn:microsoft.com/office/officeart/2005/8/quickstyle/3d1" qsCatId="3D" csTypeId="urn:microsoft.com/office/officeart/2005/8/colors/accent2_4" csCatId="accent2" phldr="1"/>
      <dgm:spPr/>
      <dgm:t>
        <a:bodyPr/>
        <a:lstStyle/>
        <a:p>
          <a:endParaRPr lang="en-US"/>
        </a:p>
      </dgm:t>
    </dgm:pt>
    <dgm:pt modelId="{43EE0F8A-30D7-44F0-B3A2-0307C81C47F3}">
      <dgm:prSet/>
      <dgm:spPr/>
      <dgm:t>
        <a:bodyPr/>
        <a:lstStyle/>
        <a:p>
          <a:pPr rtl="0"/>
          <a:r>
            <a:rPr lang="en-US" b="1" dirty="0" err="1" smtClean="0"/>
            <a:t>Parathyroidectomy</a:t>
          </a:r>
          <a:r>
            <a:rPr lang="en-US" b="1" dirty="0" smtClean="0"/>
            <a:t> is the definitive therapy that cures the disease, decreases the risk of kidney stones, improves bone mineral density (BMD), and may decrease fracture risk and modestly improve some quality of life measurements. </a:t>
          </a:r>
          <a:endParaRPr lang="en-US" b="1" dirty="0"/>
        </a:p>
      </dgm:t>
    </dgm:pt>
    <dgm:pt modelId="{195579A1-DCAE-4425-A231-83835EB5E609}" type="parTrans" cxnId="{8AB9B90B-E459-4E9D-8595-573027C89576}">
      <dgm:prSet/>
      <dgm:spPr/>
      <dgm:t>
        <a:bodyPr/>
        <a:lstStyle/>
        <a:p>
          <a:endParaRPr lang="en-US"/>
        </a:p>
      </dgm:t>
    </dgm:pt>
    <dgm:pt modelId="{CF577579-B928-4EFE-9AF1-683009B11CA0}" type="sibTrans" cxnId="{8AB9B90B-E459-4E9D-8595-573027C89576}">
      <dgm:prSet/>
      <dgm:spPr/>
      <dgm:t>
        <a:bodyPr/>
        <a:lstStyle/>
        <a:p>
          <a:endParaRPr lang="en-US"/>
        </a:p>
      </dgm:t>
    </dgm:pt>
    <dgm:pt modelId="{1C3EC7ED-37C6-45B3-8571-5CA2D0820BDC}" type="pres">
      <dgm:prSet presAssocID="{EAED000E-7016-42E8-926B-C50752C10EA1}" presName="linear" presStyleCnt="0">
        <dgm:presLayoutVars>
          <dgm:animLvl val="lvl"/>
          <dgm:resizeHandles val="exact"/>
        </dgm:presLayoutVars>
      </dgm:prSet>
      <dgm:spPr/>
      <dgm:t>
        <a:bodyPr/>
        <a:lstStyle/>
        <a:p>
          <a:endParaRPr lang="en-US"/>
        </a:p>
      </dgm:t>
    </dgm:pt>
    <dgm:pt modelId="{3AAC3A4F-C2EC-4556-ADDF-9C57E9B83F93}" type="pres">
      <dgm:prSet presAssocID="{43EE0F8A-30D7-44F0-B3A2-0307C81C47F3}" presName="parentText" presStyleLbl="node1" presStyleIdx="0" presStyleCnt="1">
        <dgm:presLayoutVars>
          <dgm:chMax val="0"/>
          <dgm:bulletEnabled val="1"/>
        </dgm:presLayoutVars>
      </dgm:prSet>
      <dgm:spPr/>
      <dgm:t>
        <a:bodyPr/>
        <a:lstStyle/>
        <a:p>
          <a:endParaRPr lang="en-US"/>
        </a:p>
      </dgm:t>
    </dgm:pt>
  </dgm:ptLst>
  <dgm:cxnLst>
    <dgm:cxn modelId="{9D4BD3CA-89E7-402B-BB55-7E5E9C95BD8C}" type="presOf" srcId="{EAED000E-7016-42E8-926B-C50752C10EA1}" destId="{1C3EC7ED-37C6-45B3-8571-5CA2D0820BDC}" srcOrd="0" destOrd="0" presId="urn:microsoft.com/office/officeart/2005/8/layout/vList2"/>
    <dgm:cxn modelId="{C93D9DA5-99D0-4557-9E88-9AD5C1923616}" type="presOf" srcId="{43EE0F8A-30D7-44F0-B3A2-0307C81C47F3}" destId="{3AAC3A4F-C2EC-4556-ADDF-9C57E9B83F93}" srcOrd="0" destOrd="0" presId="urn:microsoft.com/office/officeart/2005/8/layout/vList2"/>
    <dgm:cxn modelId="{8AB9B90B-E459-4E9D-8595-573027C89576}" srcId="{EAED000E-7016-42E8-926B-C50752C10EA1}" destId="{43EE0F8A-30D7-44F0-B3A2-0307C81C47F3}" srcOrd="0" destOrd="0" parTransId="{195579A1-DCAE-4425-A231-83835EB5E609}" sibTransId="{CF577579-B928-4EFE-9AF1-683009B11CA0}"/>
    <dgm:cxn modelId="{73640CA2-1285-4E1B-A13A-D6E65060857F}" type="presParOf" srcId="{1C3EC7ED-37C6-45B3-8571-5CA2D0820BDC}" destId="{3AAC3A4F-C2EC-4556-ADDF-9C57E9B83F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C02D21-AEF8-40AC-B788-8E870FB08976}"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9AC87745-454D-466D-8C76-22086CCA74D5}">
      <dgm:prSet/>
      <dgm:spPr/>
      <dgm:t>
        <a:bodyPr/>
        <a:lstStyle/>
        <a:p>
          <a:pPr rtl="0"/>
          <a:r>
            <a:rPr lang="en-US" b="1" smtClean="0"/>
            <a:t>Symptomatic PHPT</a:t>
          </a:r>
          <a:endParaRPr lang="en-US"/>
        </a:p>
      </dgm:t>
    </dgm:pt>
    <dgm:pt modelId="{2B73D811-FF3A-48E8-8B13-F952A89C2895}" type="parTrans" cxnId="{2EC9F569-32D8-4435-BE62-E5D2FD682127}">
      <dgm:prSet/>
      <dgm:spPr/>
      <dgm:t>
        <a:bodyPr/>
        <a:lstStyle/>
        <a:p>
          <a:endParaRPr lang="en-US"/>
        </a:p>
      </dgm:t>
    </dgm:pt>
    <dgm:pt modelId="{1BE1C58F-CB71-4E11-BBEA-0053AE820F31}" type="sibTrans" cxnId="{2EC9F569-32D8-4435-BE62-E5D2FD682127}">
      <dgm:prSet/>
      <dgm:spPr/>
      <dgm:t>
        <a:bodyPr/>
        <a:lstStyle/>
        <a:p>
          <a:endParaRPr lang="en-US"/>
        </a:p>
      </dgm:t>
    </dgm:pt>
    <dgm:pt modelId="{88FB8C50-2DB7-4276-B530-01707E5696A7}">
      <dgm:prSet/>
      <dgm:spPr/>
      <dgm:t>
        <a:bodyPr/>
        <a:lstStyle/>
        <a:p>
          <a:pPr rtl="0"/>
          <a:r>
            <a:rPr lang="en-US" b="1" dirty="0" smtClean="0"/>
            <a:t>Asymptomatic PHPT </a:t>
          </a:r>
          <a:r>
            <a:rPr lang="en-US" dirty="0" smtClean="0"/>
            <a:t>(surgery criteria)</a:t>
          </a:r>
          <a:endParaRPr lang="en-US" dirty="0"/>
        </a:p>
      </dgm:t>
    </dgm:pt>
    <dgm:pt modelId="{91F57710-FF52-4D41-BC44-6A89EA29DFB2}" type="parTrans" cxnId="{B8508CB7-0570-4A0C-A145-E5B192CB394C}">
      <dgm:prSet/>
      <dgm:spPr/>
      <dgm:t>
        <a:bodyPr/>
        <a:lstStyle/>
        <a:p>
          <a:endParaRPr lang="en-US"/>
        </a:p>
      </dgm:t>
    </dgm:pt>
    <dgm:pt modelId="{C94166BB-E4C8-426E-8F0E-C22A87F57FD2}" type="sibTrans" cxnId="{B8508CB7-0570-4A0C-A145-E5B192CB394C}">
      <dgm:prSet/>
      <dgm:spPr/>
      <dgm:t>
        <a:bodyPr/>
        <a:lstStyle/>
        <a:p>
          <a:endParaRPr lang="en-US"/>
        </a:p>
      </dgm:t>
    </dgm:pt>
    <dgm:pt modelId="{DE5A59DF-0C05-41C6-8036-21EB57C1BE28}">
      <dgm:prSet/>
      <dgm:spPr/>
      <dgm:t>
        <a:bodyPr/>
        <a:lstStyle/>
        <a:p>
          <a:pPr rtl="0"/>
          <a:r>
            <a:rPr lang="en-US" b="1" smtClean="0"/>
            <a:t>Persistent or recurrent PHPT</a:t>
          </a:r>
          <a:r>
            <a:rPr lang="en-US" smtClean="0"/>
            <a:t>  (&lt;6 or &gt;6 months from initial exploration respectively)</a:t>
          </a:r>
          <a:endParaRPr lang="en-US"/>
        </a:p>
      </dgm:t>
    </dgm:pt>
    <dgm:pt modelId="{CB837D0F-4520-4B0C-BFEF-97513C8B6EE1}" type="parTrans" cxnId="{9F8794AF-C18E-4EDB-BF20-7EDA95F6CBE5}">
      <dgm:prSet/>
      <dgm:spPr/>
      <dgm:t>
        <a:bodyPr/>
        <a:lstStyle/>
        <a:p>
          <a:endParaRPr lang="en-US"/>
        </a:p>
      </dgm:t>
    </dgm:pt>
    <dgm:pt modelId="{A3C82A7B-BC7F-4081-9DA5-8007F9DF6D9A}" type="sibTrans" cxnId="{9F8794AF-C18E-4EDB-BF20-7EDA95F6CBE5}">
      <dgm:prSet/>
      <dgm:spPr/>
      <dgm:t>
        <a:bodyPr/>
        <a:lstStyle/>
        <a:p>
          <a:endParaRPr lang="en-US"/>
        </a:p>
      </dgm:t>
    </dgm:pt>
    <dgm:pt modelId="{B83A72A0-DFCA-43E5-BB4E-CA0BB2C1DBEA}">
      <dgm:prSet/>
      <dgm:spPr/>
      <dgm:t>
        <a:bodyPr/>
        <a:lstStyle/>
        <a:p>
          <a:pPr rtl="0"/>
          <a:r>
            <a:rPr lang="en-US" b="1" smtClean="0"/>
            <a:t>Familial PHPT </a:t>
          </a:r>
          <a:r>
            <a:rPr lang="en-US" smtClean="0"/>
            <a:t>(isolated or as part of MEN)</a:t>
          </a:r>
          <a:endParaRPr lang="en-US"/>
        </a:p>
      </dgm:t>
    </dgm:pt>
    <dgm:pt modelId="{A99570BB-6F35-4439-9DF4-1BD20031DAC5}" type="parTrans" cxnId="{EFA11578-4E1E-4795-89D6-BD2DD8E6A38F}">
      <dgm:prSet/>
      <dgm:spPr/>
      <dgm:t>
        <a:bodyPr/>
        <a:lstStyle/>
        <a:p>
          <a:endParaRPr lang="en-US"/>
        </a:p>
      </dgm:t>
    </dgm:pt>
    <dgm:pt modelId="{0B0B02FA-6848-4D7A-AA34-FCC1D2B025BE}" type="sibTrans" cxnId="{EFA11578-4E1E-4795-89D6-BD2DD8E6A38F}">
      <dgm:prSet/>
      <dgm:spPr/>
      <dgm:t>
        <a:bodyPr/>
        <a:lstStyle/>
        <a:p>
          <a:endParaRPr lang="en-US"/>
        </a:p>
      </dgm:t>
    </dgm:pt>
    <dgm:pt modelId="{99791AC7-B535-4AF4-831F-03F771023E55}">
      <dgm:prSet/>
      <dgm:spPr/>
      <dgm:t>
        <a:bodyPr/>
        <a:lstStyle/>
        <a:p>
          <a:pPr rtl="0"/>
          <a:r>
            <a:rPr lang="en-US" b="1" smtClean="0"/>
            <a:t>Parathyroid cancer</a:t>
          </a:r>
          <a:r>
            <a:rPr lang="en-US" smtClean="0"/>
            <a:t> </a:t>
          </a:r>
          <a:endParaRPr lang="en-US"/>
        </a:p>
      </dgm:t>
    </dgm:pt>
    <dgm:pt modelId="{BBB38114-654B-43D9-B9BB-783F04E10EA0}" type="parTrans" cxnId="{36A66BF0-981B-4160-9CAD-23E31CFD45A8}">
      <dgm:prSet/>
      <dgm:spPr/>
      <dgm:t>
        <a:bodyPr/>
        <a:lstStyle/>
        <a:p>
          <a:endParaRPr lang="en-US"/>
        </a:p>
      </dgm:t>
    </dgm:pt>
    <dgm:pt modelId="{8B680BA2-CC40-435D-B3CF-C316624B6E6B}" type="sibTrans" cxnId="{36A66BF0-981B-4160-9CAD-23E31CFD45A8}">
      <dgm:prSet/>
      <dgm:spPr/>
      <dgm:t>
        <a:bodyPr/>
        <a:lstStyle/>
        <a:p>
          <a:endParaRPr lang="en-US"/>
        </a:p>
      </dgm:t>
    </dgm:pt>
    <dgm:pt modelId="{FD2B9957-986F-4E4D-BC4A-77DB82DBB7C1}">
      <dgm:prSet/>
      <dgm:spPr>
        <a:effectLst>
          <a:reflection blurRad="6350" stA="50000" endA="300" endPos="38500" dist="50800" dir="5400000" sy="-100000" algn="bl" rotWithShape="0"/>
        </a:effectLst>
      </dgm:spPr>
      <dgm:t>
        <a:bodyPr/>
        <a:lstStyle/>
        <a:p>
          <a:pPr rtl="0"/>
          <a:r>
            <a:rPr lang="en-US" b="1" dirty="0" smtClean="0"/>
            <a:t>Parathyroid cyst</a:t>
          </a:r>
          <a:r>
            <a:rPr lang="en-US" dirty="0" smtClean="0"/>
            <a:t>  (recurrences after aspiration)</a:t>
          </a:r>
          <a:endParaRPr lang="en-US" dirty="0"/>
        </a:p>
      </dgm:t>
    </dgm:pt>
    <dgm:pt modelId="{8FF7468B-AD7A-4C15-8425-3C88DF6C734A}" type="parTrans" cxnId="{B352C4FB-3AA3-4E88-AA7A-25E3C884CAB3}">
      <dgm:prSet/>
      <dgm:spPr/>
      <dgm:t>
        <a:bodyPr/>
        <a:lstStyle/>
        <a:p>
          <a:endParaRPr lang="en-US"/>
        </a:p>
      </dgm:t>
    </dgm:pt>
    <dgm:pt modelId="{41DF1A3C-E0FE-4EA0-8648-516198A7CE1D}" type="sibTrans" cxnId="{B352C4FB-3AA3-4E88-AA7A-25E3C884CAB3}">
      <dgm:prSet/>
      <dgm:spPr/>
      <dgm:t>
        <a:bodyPr/>
        <a:lstStyle/>
        <a:p>
          <a:endParaRPr lang="en-US"/>
        </a:p>
      </dgm:t>
    </dgm:pt>
    <dgm:pt modelId="{DF03D96E-BE37-435A-AB6F-9E536D15637A}">
      <dgm:prSet/>
      <dgm:spPr>
        <a:effectLst>
          <a:reflection blurRad="6350" stA="50000" endA="300" endPos="90000" dist="50800" dir="5400000" sy="-100000" algn="bl" rotWithShape="0"/>
        </a:effectLst>
      </dgm:spPr>
      <dgm:t>
        <a:bodyPr/>
        <a:lstStyle/>
        <a:p>
          <a:pPr rtl="0"/>
          <a:r>
            <a:rPr lang="en-US" b="1" dirty="0" smtClean="0"/>
            <a:t>Parathyroid crisis</a:t>
          </a:r>
          <a:r>
            <a:rPr lang="en-US" dirty="0" smtClean="0"/>
            <a:t> (Emergency </a:t>
          </a:r>
          <a:r>
            <a:rPr lang="en-US" dirty="0" err="1" smtClean="0"/>
            <a:t>parathyroidectomy</a:t>
          </a:r>
          <a:r>
            <a:rPr lang="en-US" dirty="0" smtClean="0"/>
            <a:t>)</a:t>
          </a:r>
          <a:endParaRPr lang="en-US" dirty="0"/>
        </a:p>
      </dgm:t>
    </dgm:pt>
    <dgm:pt modelId="{3ED9E604-3FF7-43FF-8652-A449E6E3A3D8}" type="parTrans" cxnId="{C4FABCC2-BC48-46CF-ACDE-BA626E16AB9D}">
      <dgm:prSet/>
      <dgm:spPr/>
      <dgm:t>
        <a:bodyPr/>
        <a:lstStyle/>
        <a:p>
          <a:endParaRPr lang="en-US"/>
        </a:p>
      </dgm:t>
    </dgm:pt>
    <dgm:pt modelId="{976D02F0-6E2F-4BCC-A89F-137659F66C64}" type="sibTrans" cxnId="{C4FABCC2-BC48-46CF-ACDE-BA626E16AB9D}">
      <dgm:prSet/>
      <dgm:spPr/>
      <dgm:t>
        <a:bodyPr/>
        <a:lstStyle/>
        <a:p>
          <a:endParaRPr lang="en-US"/>
        </a:p>
      </dgm:t>
    </dgm:pt>
    <dgm:pt modelId="{D20D19A2-CFA7-4346-AD92-0832415A9A62}" type="pres">
      <dgm:prSet presAssocID="{66C02D21-AEF8-40AC-B788-8E870FB08976}" presName="linear" presStyleCnt="0">
        <dgm:presLayoutVars>
          <dgm:animLvl val="lvl"/>
          <dgm:resizeHandles val="exact"/>
        </dgm:presLayoutVars>
      </dgm:prSet>
      <dgm:spPr/>
      <dgm:t>
        <a:bodyPr/>
        <a:lstStyle/>
        <a:p>
          <a:endParaRPr lang="en-US"/>
        </a:p>
      </dgm:t>
    </dgm:pt>
    <dgm:pt modelId="{9F22C81C-D5E4-4765-A9B9-AE7966744CE9}" type="pres">
      <dgm:prSet presAssocID="{9AC87745-454D-466D-8C76-22086CCA74D5}" presName="parentText" presStyleLbl="node1" presStyleIdx="0" presStyleCnt="7">
        <dgm:presLayoutVars>
          <dgm:chMax val="0"/>
          <dgm:bulletEnabled val="1"/>
        </dgm:presLayoutVars>
      </dgm:prSet>
      <dgm:spPr/>
      <dgm:t>
        <a:bodyPr/>
        <a:lstStyle/>
        <a:p>
          <a:endParaRPr lang="en-US"/>
        </a:p>
      </dgm:t>
    </dgm:pt>
    <dgm:pt modelId="{357682B1-1496-436C-9902-848A4FFC613C}" type="pres">
      <dgm:prSet presAssocID="{1BE1C58F-CB71-4E11-BBEA-0053AE820F31}" presName="spacer" presStyleCnt="0"/>
      <dgm:spPr/>
    </dgm:pt>
    <dgm:pt modelId="{099554AE-646D-4A29-98C5-74814AB54869}" type="pres">
      <dgm:prSet presAssocID="{88FB8C50-2DB7-4276-B530-01707E5696A7}" presName="parentText" presStyleLbl="node1" presStyleIdx="1" presStyleCnt="7">
        <dgm:presLayoutVars>
          <dgm:chMax val="0"/>
          <dgm:bulletEnabled val="1"/>
        </dgm:presLayoutVars>
      </dgm:prSet>
      <dgm:spPr/>
      <dgm:t>
        <a:bodyPr/>
        <a:lstStyle/>
        <a:p>
          <a:endParaRPr lang="en-US"/>
        </a:p>
      </dgm:t>
    </dgm:pt>
    <dgm:pt modelId="{EE460805-E8B1-483E-A81C-05A65287C082}" type="pres">
      <dgm:prSet presAssocID="{C94166BB-E4C8-426E-8F0E-C22A87F57FD2}" presName="spacer" presStyleCnt="0"/>
      <dgm:spPr/>
    </dgm:pt>
    <dgm:pt modelId="{7E604EF1-F63A-4001-9BFB-32B10D762BFE}" type="pres">
      <dgm:prSet presAssocID="{DE5A59DF-0C05-41C6-8036-21EB57C1BE28}" presName="parentText" presStyleLbl="node1" presStyleIdx="2" presStyleCnt="7">
        <dgm:presLayoutVars>
          <dgm:chMax val="0"/>
          <dgm:bulletEnabled val="1"/>
        </dgm:presLayoutVars>
      </dgm:prSet>
      <dgm:spPr/>
      <dgm:t>
        <a:bodyPr/>
        <a:lstStyle/>
        <a:p>
          <a:endParaRPr lang="en-US"/>
        </a:p>
      </dgm:t>
    </dgm:pt>
    <dgm:pt modelId="{B4FE611E-F285-4534-AE26-B7F50A2A682F}" type="pres">
      <dgm:prSet presAssocID="{A3C82A7B-BC7F-4081-9DA5-8007F9DF6D9A}" presName="spacer" presStyleCnt="0"/>
      <dgm:spPr/>
    </dgm:pt>
    <dgm:pt modelId="{4D13AD37-D6F9-44A2-8E55-685E3582346E}" type="pres">
      <dgm:prSet presAssocID="{B83A72A0-DFCA-43E5-BB4E-CA0BB2C1DBEA}" presName="parentText" presStyleLbl="node1" presStyleIdx="3" presStyleCnt="7">
        <dgm:presLayoutVars>
          <dgm:chMax val="0"/>
          <dgm:bulletEnabled val="1"/>
        </dgm:presLayoutVars>
      </dgm:prSet>
      <dgm:spPr/>
      <dgm:t>
        <a:bodyPr/>
        <a:lstStyle/>
        <a:p>
          <a:endParaRPr lang="en-US"/>
        </a:p>
      </dgm:t>
    </dgm:pt>
    <dgm:pt modelId="{952F47DB-64BC-4051-A5A4-88A8B6BE17F4}" type="pres">
      <dgm:prSet presAssocID="{0B0B02FA-6848-4D7A-AA34-FCC1D2B025BE}" presName="spacer" presStyleCnt="0"/>
      <dgm:spPr/>
    </dgm:pt>
    <dgm:pt modelId="{4A6B48D1-E860-48F2-BDFE-3E1A55F6441C}" type="pres">
      <dgm:prSet presAssocID="{99791AC7-B535-4AF4-831F-03F771023E55}" presName="parentText" presStyleLbl="node1" presStyleIdx="4" presStyleCnt="7">
        <dgm:presLayoutVars>
          <dgm:chMax val="0"/>
          <dgm:bulletEnabled val="1"/>
        </dgm:presLayoutVars>
      </dgm:prSet>
      <dgm:spPr/>
      <dgm:t>
        <a:bodyPr/>
        <a:lstStyle/>
        <a:p>
          <a:endParaRPr lang="en-US"/>
        </a:p>
      </dgm:t>
    </dgm:pt>
    <dgm:pt modelId="{BCB4A18B-D9E6-457B-BAE4-9DA2353D26CB}" type="pres">
      <dgm:prSet presAssocID="{8B680BA2-CC40-435D-B3CF-C316624B6E6B}" presName="spacer" presStyleCnt="0"/>
      <dgm:spPr/>
    </dgm:pt>
    <dgm:pt modelId="{886EDE79-B51F-4BB4-9552-376FB3A2DAC8}" type="pres">
      <dgm:prSet presAssocID="{FD2B9957-986F-4E4D-BC4A-77DB82DBB7C1}" presName="parentText" presStyleLbl="node1" presStyleIdx="5" presStyleCnt="7">
        <dgm:presLayoutVars>
          <dgm:chMax val="0"/>
          <dgm:bulletEnabled val="1"/>
        </dgm:presLayoutVars>
      </dgm:prSet>
      <dgm:spPr/>
      <dgm:t>
        <a:bodyPr/>
        <a:lstStyle/>
        <a:p>
          <a:endParaRPr lang="en-US"/>
        </a:p>
      </dgm:t>
    </dgm:pt>
    <dgm:pt modelId="{EBF75D7C-4CA1-4ECF-968E-11421ADF5802}" type="pres">
      <dgm:prSet presAssocID="{41DF1A3C-E0FE-4EA0-8648-516198A7CE1D}" presName="spacer" presStyleCnt="0"/>
      <dgm:spPr/>
    </dgm:pt>
    <dgm:pt modelId="{71449A5E-3DC6-4DBE-B576-20AFAABD0389}" type="pres">
      <dgm:prSet presAssocID="{DF03D96E-BE37-435A-AB6F-9E536D15637A}" presName="parentText" presStyleLbl="node1" presStyleIdx="6" presStyleCnt="7">
        <dgm:presLayoutVars>
          <dgm:chMax val="0"/>
          <dgm:bulletEnabled val="1"/>
        </dgm:presLayoutVars>
      </dgm:prSet>
      <dgm:spPr/>
      <dgm:t>
        <a:bodyPr/>
        <a:lstStyle/>
        <a:p>
          <a:endParaRPr lang="en-US"/>
        </a:p>
      </dgm:t>
    </dgm:pt>
  </dgm:ptLst>
  <dgm:cxnLst>
    <dgm:cxn modelId="{600CC5BF-BD41-43BE-9E04-FEA49A1BA5E0}" type="presOf" srcId="{9AC87745-454D-466D-8C76-22086CCA74D5}" destId="{9F22C81C-D5E4-4765-A9B9-AE7966744CE9}" srcOrd="0" destOrd="0" presId="urn:microsoft.com/office/officeart/2005/8/layout/vList2"/>
    <dgm:cxn modelId="{BF039532-93A1-4B02-86CA-5BA566E2D88C}" type="presOf" srcId="{88FB8C50-2DB7-4276-B530-01707E5696A7}" destId="{099554AE-646D-4A29-98C5-74814AB54869}" srcOrd="0" destOrd="0" presId="urn:microsoft.com/office/officeart/2005/8/layout/vList2"/>
    <dgm:cxn modelId="{B8508CB7-0570-4A0C-A145-E5B192CB394C}" srcId="{66C02D21-AEF8-40AC-B788-8E870FB08976}" destId="{88FB8C50-2DB7-4276-B530-01707E5696A7}" srcOrd="1" destOrd="0" parTransId="{91F57710-FF52-4D41-BC44-6A89EA29DFB2}" sibTransId="{C94166BB-E4C8-426E-8F0E-C22A87F57FD2}"/>
    <dgm:cxn modelId="{36A66BF0-981B-4160-9CAD-23E31CFD45A8}" srcId="{66C02D21-AEF8-40AC-B788-8E870FB08976}" destId="{99791AC7-B535-4AF4-831F-03F771023E55}" srcOrd="4" destOrd="0" parTransId="{BBB38114-654B-43D9-B9BB-783F04E10EA0}" sibTransId="{8B680BA2-CC40-435D-B3CF-C316624B6E6B}"/>
    <dgm:cxn modelId="{800295E0-E129-4567-8123-25A39F3DB004}" type="presOf" srcId="{99791AC7-B535-4AF4-831F-03F771023E55}" destId="{4A6B48D1-E860-48F2-BDFE-3E1A55F6441C}" srcOrd="0" destOrd="0" presId="urn:microsoft.com/office/officeart/2005/8/layout/vList2"/>
    <dgm:cxn modelId="{EFA11578-4E1E-4795-89D6-BD2DD8E6A38F}" srcId="{66C02D21-AEF8-40AC-B788-8E870FB08976}" destId="{B83A72A0-DFCA-43E5-BB4E-CA0BB2C1DBEA}" srcOrd="3" destOrd="0" parTransId="{A99570BB-6F35-4439-9DF4-1BD20031DAC5}" sibTransId="{0B0B02FA-6848-4D7A-AA34-FCC1D2B025BE}"/>
    <dgm:cxn modelId="{FF7B81FD-2973-4820-8A78-C49912A46AF9}" type="presOf" srcId="{DE5A59DF-0C05-41C6-8036-21EB57C1BE28}" destId="{7E604EF1-F63A-4001-9BFB-32B10D762BFE}" srcOrd="0" destOrd="0" presId="urn:microsoft.com/office/officeart/2005/8/layout/vList2"/>
    <dgm:cxn modelId="{25DCA822-6D34-4034-AAE7-856088598AFA}" type="presOf" srcId="{DF03D96E-BE37-435A-AB6F-9E536D15637A}" destId="{71449A5E-3DC6-4DBE-B576-20AFAABD0389}" srcOrd="0" destOrd="0" presId="urn:microsoft.com/office/officeart/2005/8/layout/vList2"/>
    <dgm:cxn modelId="{9F8794AF-C18E-4EDB-BF20-7EDA95F6CBE5}" srcId="{66C02D21-AEF8-40AC-B788-8E870FB08976}" destId="{DE5A59DF-0C05-41C6-8036-21EB57C1BE28}" srcOrd="2" destOrd="0" parTransId="{CB837D0F-4520-4B0C-BFEF-97513C8B6EE1}" sibTransId="{A3C82A7B-BC7F-4081-9DA5-8007F9DF6D9A}"/>
    <dgm:cxn modelId="{3D453DBA-D38B-4156-9E8B-E40CB5C7D48C}" type="presOf" srcId="{66C02D21-AEF8-40AC-B788-8E870FB08976}" destId="{D20D19A2-CFA7-4346-AD92-0832415A9A62}" srcOrd="0" destOrd="0" presId="urn:microsoft.com/office/officeart/2005/8/layout/vList2"/>
    <dgm:cxn modelId="{B352C4FB-3AA3-4E88-AA7A-25E3C884CAB3}" srcId="{66C02D21-AEF8-40AC-B788-8E870FB08976}" destId="{FD2B9957-986F-4E4D-BC4A-77DB82DBB7C1}" srcOrd="5" destOrd="0" parTransId="{8FF7468B-AD7A-4C15-8425-3C88DF6C734A}" sibTransId="{41DF1A3C-E0FE-4EA0-8648-516198A7CE1D}"/>
    <dgm:cxn modelId="{08EEFA1A-269D-468E-B64D-8A79E5A36831}" type="presOf" srcId="{FD2B9957-986F-4E4D-BC4A-77DB82DBB7C1}" destId="{886EDE79-B51F-4BB4-9552-376FB3A2DAC8}" srcOrd="0" destOrd="0" presId="urn:microsoft.com/office/officeart/2005/8/layout/vList2"/>
    <dgm:cxn modelId="{C0E184E1-B7B1-43C8-B647-62DD16893CFF}" type="presOf" srcId="{B83A72A0-DFCA-43E5-BB4E-CA0BB2C1DBEA}" destId="{4D13AD37-D6F9-44A2-8E55-685E3582346E}" srcOrd="0" destOrd="0" presId="urn:microsoft.com/office/officeart/2005/8/layout/vList2"/>
    <dgm:cxn modelId="{2EC9F569-32D8-4435-BE62-E5D2FD682127}" srcId="{66C02D21-AEF8-40AC-B788-8E870FB08976}" destId="{9AC87745-454D-466D-8C76-22086CCA74D5}" srcOrd="0" destOrd="0" parTransId="{2B73D811-FF3A-48E8-8B13-F952A89C2895}" sibTransId="{1BE1C58F-CB71-4E11-BBEA-0053AE820F31}"/>
    <dgm:cxn modelId="{C4FABCC2-BC48-46CF-ACDE-BA626E16AB9D}" srcId="{66C02D21-AEF8-40AC-B788-8E870FB08976}" destId="{DF03D96E-BE37-435A-AB6F-9E536D15637A}" srcOrd="6" destOrd="0" parTransId="{3ED9E604-3FF7-43FF-8652-A449E6E3A3D8}" sibTransId="{976D02F0-6E2F-4BCC-A89F-137659F66C64}"/>
    <dgm:cxn modelId="{26F1B785-37BB-4327-A399-A947F8A7B7FD}" type="presParOf" srcId="{D20D19A2-CFA7-4346-AD92-0832415A9A62}" destId="{9F22C81C-D5E4-4765-A9B9-AE7966744CE9}" srcOrd="0" destOrd="0" presId="urn:microsoft.com/office/officeart/2005/8/layout/vList2"/>
    <dgm:cxn modelId="{FEA213C8-63DB-49BA-ABA1-3783797F54F8}" type="presParOf" srcId="{D20D19A2-CFA7-4346-AD92-0832415A9A62}" destId="{357682B1-1496-436C-9902-848A4FFC613C}" srcOrd="1" destOrd="0" presId="urn:microsoft.com/office/officeart/2005/8/layout/vList2"/>
    <dgm:cxn modelId="{322D2A64-82D7-49A8-9528-0CC2013B4235}" type="presParOf" srcId="{D20D19A2-CFA7-4346-AD92-0832415A9A62}" destId="{099554AE-646D-4A29-98C5-74814AB54869}" srcOrd="2" destOrd="0" presId="urn:microsoft.com/office/officeart/2005/8/layout/vList2"/>
    <dgm:cxn modelId="{F9421414-08EF-4133-93F5-A52872E9DC21}" type="presParOf" srcId="{D20D19A2-CFA7-4346-AD92-0832415A9A62}" destId="{EE460805-E8B1-483E-A81C-05A65287C082}" srcOrd="3" destOrd="0" presId="urn:microsoft.com/office/officeart/2005/8/layout/vList2"/>
    <dgm:cxn modelId="{254BC590-9508-4FB4-A426-C4362A924B3C}" type="presParOf" srcId="{D20D19A2-CFA7-4346-AD92-0832415A9A62}" destId="{7E604EF1-F63A-4001-9BFB-32B10D762BFE}" srcOrd="4" destOrd="0" presId="urn:microsoft.com/office/officeart/2005/8/layout/vList2"/>
    <dgm:cxn modelId="{FE425D19-C8EB-40B5-A8DC-4A6B602F7F3D}" type="presParOf" srcId="{D20D19A2-CFA7-4346-AD92-0832415A9A62}" destId="{B4FE611E-F285-4534-AE26-B7F50A2A682F}" srcOrd="5" destOrd="0" presId="urn:microsoft.com/office/officeart/2005/8/layout/vList2"/>
    <dgm:cxn modelId="{E186C4DF-DAF4-47B1-973D-47D50A1B0C4E}" type="presParOf" srcId="{D20D19A2-CFA7-4346-AD92-0832415A9A62}" destId="{4D13AD37-D6F9-44A2-8E55-685E3582346E}" srcOrd="6" destOrd="0" presId="urn:microsoft.com/office/officeart/2005/8/layout/vList2"/>
    <dgm:cxn modelId="{5F913BCC-1797-4001-B7C6-7FD05DEBFEE9}" type="presParOf" srcId="{D20D19A2-CFA7-4346-AD92-0832415A9A62}" destId="{952F47DB-64BC-4051-A5A4-88A8B6BE17F4}" srcOrd="7" destOrd="0" presId="urn:microsoft.com/office/officeart/2005/8/layout/vList2"/>
    <dgm:cxn modelId="{8AD3D8EE-3306-4AF1-B274-0572743477A8}" type="presParOf" srcId="{D20D19A2-CFA7-4346-AD92-0832415A9A62}" destId="{4A6B48D1-E860-48F2-BDFE-3E1A55F6441C}" srcOrd="8" destOrd="0" presId="urn:microsoft.com/office/officeart/2005/8/layout/vList2"/>
    <dgm:cxn modelId="{BB59FF44-2FAD-4535-ADED-ADD7AE468294}" type="presParOf" srcId="{D20D19A2-CFA7-4346-AD92-0832415A9A62}" destId="{BCB4A18B-D9E6-457B-BAE4-9DA2353D26CB}" srcOrd="9" destOrd="0" presId="urn:microsoft.com/office/officeart/2005/8/layout/vList2"/>
    <dgm:cxn modelId="{5C93E6B5-F960-4D83-85BF-6028B4E30974}" type="presParOf" srcId="{D20D19A2-CFA7-4346-AD92-0832415A9A62}" destId="{886EDE79-B51F-4BB4-9552-376FB3A2DAC8}" srcOrd="10" destOrd="0" presId="urn:microsoft.com/office/officeart/2005/8/layout/vList2"/>
    <dgm:cxn modelId="{77952289-FAF3-4EFB-9C84-3CEC15B8895A}" type="presParOf" srcId="{D20D19A2-CFA7-4346-AD92-0832415A9A62}" destId="{EBF75D7C-4CA1-4ECF-968E-11421ADF5802}" srcOrd="11" destOrd="0" presId="urn:microsoft.com/office/officeart/2005/8/layout/vList2"/>
    <dgm:cxn modelId="{5EAE364B-5BE5-4EB0-91B4-AD05C2D71DE6}" type="presParOf" srcId="{D20D19A2-CFA7-4346-AD92-0832415A9A62}" destId="{71449A5E-3DC6-4DBE-B576-20AFAABD038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472D3D-7D29-4D25-A63C-AF08017A39E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5D358827-693F-47AE-B0A2-D31E49385EE9}">
      <dgm:prSet/>
      <dgm:spPr/>
      <dgm:t>
        <a:bodyPr/>
        <a:lstStyle/>
        <a:p>
          <a:pPr rtl="0"/>
          <a:r>
            <a:rPr lang="en-US" dirty="0" smtClean="0"/>
            <a:t>Nephrolithiasis</a:t>
          </a:r>
          <a:endParaRPr lang="en-US" dirty="0"/>
        </a:p>
      </dgm:t>
    </dgm:pt>
    <dgm:pt modelId="{BFE2B825-5108-4580-BCA6-A59AD726DF38}" type="parTrans" cxnId="{F3AF80DA-9482-4FAE-A1AB-56138DE9EDBA}">
      <dgm:prSet/>
      <dgm:spPr/>
      <dgm:t>
        <a:bodyPr/>
        <a:lstStyle/>
        <a:p>
          <a:endParaRPr lang="en-US"/>
        </a:p>
      </dgm:t>
    </dgm:pt>
    <dgm:pt modelId="{20ECFBD3-26A7-47CF-800C-6DB7C811086B}" type="sibTrans" cxnId="{F3AF80DA-9482-4FAE-A1AB-56138DE9EDBA}">
      <dgm:prSet/>
      <dgm:spPr/>
      <dgm:t>
        <a:bodyPr/>
        <a:lstStyle/>
        <a:p>
          <a:endParaRPr lang="en-US"/>
        </a:p>
      </dgm:t>
    </dgm:pt>
    <dgm:pt modelId="{C29130E3-9332-4AE0-AC92-41401DE185F0}">
      <dgm:prSet/>
      <dgm:spPr/>
      <dgm:t>
        <a:bodyPr/>
        <a:lstStyle/>
        <a:p>
          <a:pPr rtl="0"/>
          <a:r>
            <a:rPr lang="en-US" dirty="0" smtClean="0"/>
            <a:t>Symptomatic </a:t>
          </a:r>
          <a:r>
            <a:rPr lang="en-US" dirty="0" err="1" smtClean="0"/>
            <a:t>hypercalcemia</a:t>
          </a:r>
          <a:endParaRPr lang="en-US" dirty="0"/>
        </a:p>
      </dgm:t>
    </dgm:pt>
    <dgm:pt modelId="{D40084CC-6C2A-46D6-9D5B-7594307CE064}" type="parTrans" cxnId="{DA5E0505-2988-4F8F-83A9-9B93BDB854DC}">
      <dgm:prSet/>
      <dgm:spPr/>
      <dgm:t>
        <a:bodyPr/>
        <a:lstStyle/>
        <a:p>
          <a:endParaRPr lang="en-US"/>
        </a:p>
      </dgm:t>
    </dgm:pt>
    <dgm:pt modelId="{D9BC5597-D8FA-4381-BA92-472A3BBA1387}" type="sibTrans" cxnId="{DA5E0505-2988-4F8F-83A9-9B93BDB854DC}">
      <dgm:prSet/>
      <dgm:spPr/>
      <dgm:t>
        <a:bodyPr/>
        <a:lstStyle/>
        <a:p>
          <a:endParaRPr lang="en-US"/>
        </a:p>
      </dgm:t>
    </dgm:pt>
    <dgm:pt modelId="{F5578AB1-29E8-4DA7-AB2A-0C6E74657947}" type="pres">
      <dgm:prSet presAssocID="{3C472D3D-7D29-4D25-A63C-AF08017A39E2}" presName="linear" presStyleCnt="0">
        <dgm:presLayoutVars>
          <dgm:animLvl val="lvl"/>
          <dgm:resizeHandles val="exact"/>
        </dgm:presLayoutVars>
      </dgm:prSet>
      <dgm:spPr/>
      <dgm:t>
        <a:bodyPr/>
        <a:lstStyle/>
        <a:p>
          <a:endParaRPr lang="en-US"/>
        </a:p>
      </dgm:t>
    </dgm:pt>
    <dgm:pt modelId="{468B4F06-1AE6-4265-8D1D-3F48582DBDB6}" type="pres">
      <dgm:prSet presAssocID="{5D358827-693F-47AE-B0A2-D31E49385EE9}" presName="parentText" presStyleLbl="node1" presStyleIdx="0" presStyleCnt="2">
        <dgm:presLayoutVars>
          <dgm:chMax val="0"/>
          <dgm:bulletEnabled val="1"/>
        </dgm:presLayoutVars>
      </dgm:prSet>
      <dgm:spPr/>
      <dgm:t>
        <a:bodyPr/>
        <a:lstStyle/>
        <a:p>
          <a:endParaRPr lang="en-US"/>
        </a:p>
      </dgm:t>
    </dgm:pt>
    <dgm:pt modelId="{2CCC625E-E679-4F8B-9A7B-ECA1C8BC2207}" type="pres">
      <dgm:prSet presAssocID="{20ECFBD3-26A7-47CF-800C-6DB7C811086B}" presName="spacer" presStyleCnt="0"/>
      <dgm:spPr/>
    </dgm:pt>
    <dgm:pt modelId="{A548FB39-1B95-4E93-BE64-B06FC8D51973}" type="pres">
      <dgm:prSet presAssocID="{C29130E3-9332-4AE0-AC92-41401DE185F0}" presName="parentText" presStyleLbl="node1" presStyleIdx="1" presStyleCnt="2">
        <dgm:presLayoutVars>
          <dgm:chMax val="0"/>
          <dgm:bulletEnabled val="1"/>
        </dgm:presLayoutVars>
      </dgm:prSet>
      <dgm:spPr/>
      <dgm:t>
        <a:bodyPr/>
        <a:lstStyle/>
        <a:p>
          <a:endParaRPr lang="en-US"/>
        </a:p>
      </dgm:t>
    </dgm:pt>
  </dgm:ptLst>
  <dgm:cxnLst>
    <dgm:cxn modelId="{F3AF80DA-9482-4FAE-A1AB-56138DE9EDBA}" srcId="{3C472D3D-7D29-4D25-A63C-AF08017A39E2}" destId="{5D358827-693F-47AE-B0A2-D31E49385EE9}" srcOrd="0" destOrd="0" parTransId="{BFE2B825-5108-4580-BCA6-A59AD726DF38}" sibTransId="{20ECFBD3-26A7-47CF-800C-6DB7C811086B}"/>
    <dgm:cxn modelId="{FA00C766-A864-4FFE-8D5F-CD2D72B45645}" type="presOf" srcId="{C29130E3-9332-4AE0-AC92-41401DE185F0}" destId="{A548FB39-1B95-4E93-BE64-B06FC8D51973}" srcOrd="0" destOrd="0" presId="urn:microsoft.com/office/officeart/2005/8/layout/vList2"/>
    <dgm:cxn modelId="{DA5E0505-2988-4F8F-83A9-9B93BDB854DC}" srcId="{3C472D3D-7D29-4D25-A63C-AF08017A39E2}" destId="{C29130E3-9332-4AE0-AC92-41401DE185F0}" srcOrd="1" destOrd="0" parTransId="{D40084CC-6C2A-46D6-9D5B-7594307CE064}" sibTransId="{D9BC5597-D8FA-4381-BA92-472A3BBA1387}"/>
    <dgm:cxn modelId="{5ACBF5FA-FFBE-47F8-8375-2D4809E61368}" type="presOf" srcId="{3C472D3D-7D29-4D25-A63C-AF08017A39E2}" destId="{F5578AB1-29E8-4DA7-AB2A-0C6E74657947}" srcOrd="0" destOrd="0" presId="urn:microsoft.com/office/officeart/2005/8/layout/vList2"/>
    <dgm:cxn modelId="{BFDBADC3-89DC-4FC9-AEC8-DC6439054AF6}" type="presOf" srcId="{5D358827-693F-47AE-B0A2-D31E49385EE9}" destId="{468B4F06-1AE6-4265-8D1D-3F48582DBDB6}" srcOrd="0" destOrd="0" presId="urn:microsoft.com/office/officeart/2005/8/layout/vList2"/>
    <dgm:cxn modelId="{49F1B91C-5720-4E94-9C8E-76D5ECF40ED2}" type="presParOf" srcId="{F5578AB1-29E8-4DA7-AB2A-0C6E74657947}" destId="{468B4F06-1AE6-4265-8D1D-3F48582DBDB6}" srcOrd="0" destOrd="0" presId="urn:microsoft.com/office/officeart/2005/8/layout/vList2"/>
    <dgm:cxn modelId="{B0D3C2C5-6AD1-4BAE-BD08-2CE9C42E60A7}" type="presParOf" srcId="{F5578AB1-29E8-4DA7-AB2A-0C6E74657947}" destId="{2CCC625E-E679-4F8B-9A7B-ECA1C8BC2207}" srcOrd="1" destOrd="0" presId="urn:microsoft.com/office/officeart/2005/8/layout/vList2"/>
    <dgm:cxn modelId="{0A133F7E-72E5-49CE-AEE0-3B1F7CFFCC57}" type="presParOf" srcId="{F5578AB1-29E8-4DA7-AB2A-0C6E74657947}" destId="{A548FB39-1B95-4E93-BE64-B06FC8D519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9B07A1-DC0A-4EAF-A78B-71E6B735A42A}"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en-US"/>
        </a:p>
      </dgm:t>
    </dgm:pt>
    <dgm:pt modelId="{1CAA17CA-8FEF-486C-BFC5-C4D617A66FC7}">
      <dgm:prSet custT="1"/>
      <dgm:spPr>
        <a:effectLst>
          <a:glow rad="228600">
            <a:schemeClr val="accent1">
              <a:satMod val="175000"/>
              <a:alpha val="40000"/>
            </a:schemeClr>
          </a:glow>
        </a:effectLst>
      </dgm:spPr>
      <dgm:t>
        <a:bodyPr/>
        <a:lstStyle/>
        <a:p>
          <a:pPr rtl="0"/>
          <a:r>
            <a:rPr lang="en-US" sz="3200" b="1" dirty="0" smtClean="0"/>
            <a:t>Patients with asymptomatic PHPT who do not meet surgical intervention criteria may still choose </a:t>
          </a:r>
          <a:r>
            <a:rPr lang="en-US" sz="3200" b="1" dirty="0" err="1" smtClean="0"/>
            <a:t>parathyroidectomy</a:t>
          </a:r>
          <a:r>
            <a:rPr lang="en-US" sz="3200" b="1" dirty="0" smtClean="0"/>
            <a:t> because it is the only definitive therapy.</a:t>
          </a:r>
          <a:endParaRPr lang="en-US" sz="3200" b="1" dirty="0"/>
        </a:p>
      </dgm:t>
    </dgm:pt>
    <dgm:pt modelId="{E124871A-BA40-4F82-B9A1-F37CD8EC9833}" type="parTrans" cxnId="{A7F160F7-AFE2-47FF-A7CF-65205E8227E9}">
      <dgm:prSet/>
      <dgm:spPr/>
      <dgm:t>
        <a:bodyPr/>
        <a:lstStyle/>
        <a:p>
          <a:endParaRPr lang="en-US"/>
        </a:p>
      </dgm:t>
    </dgm:pt>
    <dgm:pt modelId="{3D6452EF-F5F7-451E-ACF3-1D6DCB0F006B}" type="sibTrans" cxnId="{A7F160F7-AFE2-47FF-A7CF-65205E8227E9}">
      <dgm:prSet/>
      <dgm:spPr/>
      <dgm:t>
        <a:bodyPr/>
        <a:lstStyle/>
        <a:p>
          <a:endParaRPr lang="en-US"/>
        </a:p>
      </dgm:t>
    </dgm:pt>
    <dgm:pt modelId="{6D83C22E-45BC-42EA-A1BF-200A06D2C37D}" type="pres">
      <dgm:prSet presAssocID="{079B07A1-DC0A-4EAF-A78B-71E6B735A42A}" presName="linear" presStyleCnt="0">
        <dgm:presLayoutVars>
          <dgm:animLvl val="lvl"/>
          <dgm:resizeHandles val="exact"/>
        </dgm:presLayoutVars>
      </dgm:prSet>
      <dgm:spPr/>
      <dgm:t>
        <a:bodyPr/>
        <a:lstStyle/>
        <a:p>
          <a:endParaRPr lang="en-US"/>
        </a:p>
      </dgm:t>
    </dgm:pt>
    <dgm:pt modelId="{71725E34-6DAD-4B53-B4E7-A1EB5AB18AB6}" type="pres">
      <dgm:prSet presAssocID="{1CAA17CA-8FEF-486C-BFC5-C4D617A66FC7}" presName="parentText" presStyleLbl="node1" presStyleIdx="0" presStyleCnt="1">
        <dgm:presLayoutVars>
          <dgm:chMax val="0"/>
          <dgm:bulletEnabled val="1"/>
        </dgm:presLayoutVars>
      </dgm:prSet>
      <dgm:spPr/>
      <dgm:t>
        <a:bodyPr/>
        <a:lstStyle/>
        <a:p>
          <a:endParaRPr lang="en-US"/>
        </a:p>
      </dgm:t>
    </dgm:pt>
  </dgm:ptLst>
  <dgm:cxnLst>
    <dgm:cxn modelId="{0E710D58-8D6F-43B1-AC24-50C3E85F5C29}" type="presOf" srcId="{1CAA17CA-8FEF-486C-BFC5-C4D617A66FC7}" destId="{71725E34-6DAD-4B53-B4E7-A1EB5AB18AB6}" srcOrd="0" destOrd="0" presId="urn:microsoft.com/office/officeart/2005/8/layout/vList2"/>
    <dgm:cxn modelId="{6EFD81A7-BC60-4AFC-AE6F-3A52C51D6FE9}" type="presOf" srcId="{079B07A1-DC0A-4EAF-A78B-71E6B735A42A}" destId="{6D83C22E-45BC-42EA-A1BF-200A06D2C37D}" srcOrd="0" destOrd="0" presId="urn:microsoft.com/office/officeart/2005/8/layout/vList2"/>
    <dgm:cxn modelId="{A7F160F7-AFE2-47FF-A7CF-65205E8227E9}" srcId="{079B07A1-DC0A-4EAF-A78B-71E6B735A42A}" destId="{1CAA17CA-8FEF-486C-BFC5-C4D617A66FC7}" srcOrd="0" destOrd="0" parTransId="{E124871A-BA40-4F82-B9A1-F37CD8EC9833}" sibTransId="{3D6452EF-F5F7-451E-ACF3-1D6DCB0F006B}"/>
    <dgm:cxn modelId="{B2EB36A5-B3CB-42A1-853A-D4A8101249AB}" type="presParOf" srcId="{6D83C22E-45BC-42EA-A1BF-200A06D2C37D}" destId="{71725E34-6DAD-4B53-B4E7-A1EB5AB18A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DF0943-794B-4B62-8FE9-42199133C52A}" type="doc">
      <dgm:prSet loTypeId="urn:microsoft.com/office/officeart/2005/8/layout/hChevron3" loCatId="process" qsTypeId="urn:microsoft.com/office/officeart/2005/8/quickstyle/3d2" qsCatId="3D" csTypeId="urn:microsoft.com/office/officeart/2005/8/colors/accent1_2" csCatId="accent1" phldr="1"/>
      <dgm:spPr/>
      <dgm:t>
        <a:bodyPr/>
        <a:lstStyle/>
        <a:p>
          <a:endParaRPr lang="en-US"/>
        </a:p>
      </dgm:t>
    </dgm:pt>
    <dgm:pt modelId="{4E6AE16A-B3B8-47E8-BDC4-EBF7440FB7B6}">
      <dgm:prSet custT="1"/>
      <dgm:spPr/>
      <dgm:t>
        <a:bodyPr/>
        <a:lstStyle/>
        <a:p>
          <a:pPr rtl="0"/>
          <a:r>
            <a:rPr lang="en-US" sz="1600" b="1" dirty="0" smtClean="0"/>
            <a:t>Avoid factors that can aggravate </a:t>
          </a:r>
          <a:r>
            <a:rPr lang="en-US" sz="1600" b="1" dirty="0" err="1" smtClean="0"/>
            <a:t>hypercalcemia</a:t>
          </a:r>
          <a:r>
            <a:rPr lang="en-US" sz="1600" b="1" dirty="0" smtClean="0"/>
            <a:t>:</a:t>
          </a:r>
          <a:endParaRPr lang="en-US" sz="1600" b="1" dirty="0"/>
        </a:p>
      </dgm:t>
    </dgm:pt>
    <dgm:pt modelId="{A63AB93A-2EB3-4BE1-BB8C-A40AB353FD8C}" type="parTrans" cxnId="{01086E99-FC43-430F-8FE8-708DBC788B9B}">
      <dgm:prSet/>
      <dgm:spPr/>
      <dgm:t>
        <a:bodyPr/>
        <a:lstStyle/>
        <a:p>
          <a:endParaRPr lang="en-US"/>
        </a:p>
      </dgm:t>
    </dgm:pt>
    <dgm:pt modelId="{7A7EDA2C-D146-4F6A-B1D8-3728141534AB}" type="sibTrans" cxnId="{01086E99-FC43-430F-8FE8-708DBC788B9B}">
      <dgm:prSet/>
      <dgm:spPr/>
      <dgm:t>
        <a:bodyPr/>
        <a:lstStyle/>
        <a:p>
          <a:endParaRPr lang="en-US"/>
        </a:p>
      </dgm:t>
    </dgm:pt>
    <dgm:pt modelId="{4AB50DD6-C8F9-4FB9-994E-8B50DFE884AB}">
      <dgm:prSet custT="1"/>
      <dgm:spPr/>
      <dgm:t>
        <a:bodyPr/>
        <a:lstStyle/>
        <a:p>
          <a:pPr rtl="0"/>
          <a:r>
            <a:rPr lang="en-US" sz="1400" b="1" dirty="0" smtClean="0"/>
            <a:t>Prolonged bed rest or inactivity</a:t>
          </a:r>
          <a:endParaRPr lang="en-US" sz="1400" b="1" dirty="0"/>
        </a:p>
      </dgm:t>
    </dgm:pt>
    <dgm:pt modelId="{6365927C-938E-4EB7-9035-F8A7111FFB0D}" type="parTrans" cxnId="{B35FA692-B05B-43C1-BAAB-AF80070C3181}">
      <dgm:prSet/>
      <dgm:spPr/>
      <dgm:t>
        <a:bodyPr/>
        <a:lstStyle/>
        <a:p>
          <a:endParaRPr lang="en-US"/>
        </a:p>
      </dgm:t>
    </dgm:pt>
    <dgm:pt modelId="{DDD6453A-173C-47C0-99C4-33B707A0A0A7}" type="sibTrans" cxnId="{B35FA692-B05B-43C1-BAAB-AF80070C3181}">
      <dgm:prSet/>
      <dgm:spPr/>
      <dgm:t>
        <a:bodyPr/>
        <a:lstStyle/>
        <a:p>
          <a:endParaRPr lang="en-US"/>
        </a:p>
      </dgm:t>
    </dgm:pt>
    <dgm:pt modelId="{0CE9E13E-5099-4853-B08C-4C30DCE74E5C}">
      <dgm:prSet custT="1"/>
      <dgm:spPr/>
      <dgm:t>
        <a:bodyPr/>
        <a:lstStyle/>
        <a:p>
          <a:pPr rtl="0"/>
          <a:r>
            <a:rPr lang="en-US" sz="1400" b="1" dirty="0" smtClean="0"/>
            <a:t>High-calcium diet (&gt;1000 mg/day). </a:t>
          </a:r>
          <a:endParaRPr lang="en-US" sz="1400" b="1" dirty="0"/>
        </a:p>
      </dgm:t>
    </dgm:pt>
    <dgm:pt modelId="{9C01C542-2AF0-49A2-BF5C-2619CE68DABA}" type="parTrans" cxnId="{82FA496E-0413-4567-9C1B-58704F20E39F}">
      <dgm:prSet/>
      <dgm:spPr/>
      <dgm:t>
        <a:bodyPr/>
        <a:lstStyle/>
        <a:p>
          <a:endParaRPr lang="en-US"/>
        </a:p>
      </dgm:t>
    </dgm:pt>
    <dgm:pt modelId="{1FF2AE88-9EB9-4439-9E2B-5C106ABFC85C}" type="sibTrans" cxnId="{82FA496E-0413-4567-9C1B-58704F20E39F}">
      <dgm:prSet/>
      <dgm:spPr/>
      <dgm:t>
        <a:bodyPr/>
        <a:lstStyle/>
        <a:p>
          <a:endParaRPr lang="en-US"/>
        </a:p>
      </dgm:t>
    </dgm:pt>
    <dgm:pt modelId="{BD2751E9-B567-4193-8AB7-364DD27524C1}">
      <dgm:prSet custT="1"/>
      <dgm:spPr/>
      <dgm:t>
        <a:bodyPr/>
        <a:lstStyle/>
        <a:p>
          <a:pPr rtl="0"/>
          <a:r>
            <a:rPr lang="en-US" sz="1600" b="1" dirty="0" smtClean="0"/>
            <a:t>Encourage physical activity to minimize bone resorption.</a:t>
          </a:r>
          <a:endParaRPr lang="en-US" sz="1600" b="1" dirty="0"/>
        </a:p>
      </dgm:t>
    </dgm:pt>
    <dgm:pt modelId="{DFB23F8A-1615-4D5E-9914-30730FB5239B}" type="parTrans" cxnId="{46941AD3-B354-4249-962E-0D52BAF10B36}">
      <dgm:prSet/>
      <dgm:spPr/>
      <dgm:t>
        <a:bodyPr/>
        <a:lstStyle/>
        <a:p>
          <a:endParaRPr lang="en-US"/>
        </a:p>
      </dgm:t>
    </dgm:pt>
    <dgm:pt modelId="{D633F69A-FDF6-411B-BC82-D090A74733CA}" type="sibTrans" cxnId="{46941AD3-B354-4249-962E-0D52BAF10B36}">
      <dgm:prSet/>
      <dgm:spPr/>
      <dgm:t>
        <a:bodyPr/>
        <a:lstStyle/>
        <a:p>
          <a:endParaRPr lang="en-US"/>
        </a:p>
      </dgm:t>
    </dgm:pt>
    <dgm:pt modelId="{E1014D02-3A4F-419F-A7B9-497E5EC860BB}">
      <dgm:prSet custT="1"/>
      <dgm:spPr/>
      <dgm:t>
        <a:bodyPr/>
        <a:lstStyle/>
        <a:p>
          <a:pPr rtl="0"/>
          <a:r>
            <a:rPr lang="en-US" sz="1600" b="1" dirty="0" smtClean="0"/>
            <a:t>Encourage adequate hydration (at least six to eight glasses of water per day) to minimize the risk of nephrolithiasis.</a:t>
          </a:r>
          <a:endParaRPr lang="en-US" sz="1600" b="1" dirty="0"/>
        </a:p>
      </dgm:t>
    </dgm:pt>
    <dgm:pt modelId="{B8524851-B2C7-471D-9039-09C875F01814}" type="parTrans" cxnId="{F81629EF-377C-45A7-AF84-70FFC21A86D9}">
      <dgm:prSet/>
      <dgm:spPr/>
      <dgm:t>
        <a:bodyPr/>
        <a:lstStyle/>
        <a:p>
          <a:endParaRPr lang="en-US"/>
        </a:p>
      </dgm:t>
    </dgm:pt>
    <dgm:pt modelId="{8A446A95-1E70-49CC-81FD-CCC3EFE3C7EF}" type="sibTrans" cxnId="{F81629EF-377C-45A7-AF84-70FFC21A86D9}">
      <dgm:prSet/>
      <dgm:spPr/>
      <dgm:t>
        <a:bodyPr/>
        <a:lstStyle/>
        <a:p>
          <a:endParaRPr lang="en-US"/>
        </a:p>
      </dgm:t>
    </dgm:pt>
    <dgm:pt modelId="{54D04454-50E3-44E7-8F39-2054CADC9246}">
      <dgm:prSet custT="1"/>
      <dgm:spPr/>
      <dgm:t>
        <a:bodyPr/>
        <a:lstStyle/>
        <a:p>
          <a:pPr rtl="0"/>
          <a:r>
            <a:rPr lang="en-US" sz="1400" b="1" dirty="0" smtClean="0"/>
            <a:t>Thiazide, lithium</a:t>
          </a:r>
          <a:endParaRPr lang="en-US" sz="1400" b="1" dirty="0"/>
        </a:p>
      </dgm:t>
    </dgm:pt>
    <dgm:pt modelId="{488F8F5F-C497-4F8A-9662-EBE8ACC97F87}" type="parTrans" cxnId="{6DC9E72A-B625-47D6-808E-3F67FAF53199}">
      <dgm:prSet/>
      <dgm:spPr/>
      <dgm:t>
        <a:bodyPr/>
        <a:lstStyle/>
        <a:p>
          <a:endParaRPr lang="en-US"/>
        </a:p>
      </dgm:t>
    </dgm:pt>
    <dgm:pt modelId="{148F74B0-6242-4873-85CA-28621F2C6D67}" type="sibTrans" cxnId="{6DC9E72A-B625-47D6-808E-3F67FAF53199}">
      <dgm:prSet/>
      <dgm:spPr/>
      <dgm:t>
        <a:bodyPr/>
        <a:lstStyle/>
        <a:p>
          <a:endParaRPr lang="en-US"/>
        </a:p>
      </dgm:t>
    </dgm:pt>
    <dgm:pt modelId="{B033B5DB-3934-43EF-BA93-B99C43A05DE9}">
      <dgm:prSet custT="1"/>
      <dgm:spPr/>
      <dgm:t>
        <a:bodyPr/>
        <a:lstStyle/>
        <a:p>
          <a:pPr rtl="0"/>
          <a:r>
            <a:rPr lang="en-US" sz="1400" b="1" dirty="0" smtClean="0"/>
            <a:t>Volume depletion</a:t>
          </a:r>
          <a:endParaRPr lang="en-US" sz="1400" b="1" dirty="0"/>
        </a:p>
      </dgm:t>
    </dgm:pt>
    <dgm:pt modelId="{644398C0-8524-4354-B5A6-703C8CBAA1D4}" type="parTrans" cxnId="{EE6E55E6-3F19-4B62-8814-6AE5795F137D}">
      <dgm:prSet/>
      <dgm:spPr/>
      <dgm:t>
        <a:bodyPr/>
        <a:lstStyle/>
        <a:p>
          <a:endParaRPr lang="en-US"/>
        </a:p>
      </dgm:t>
    </dgm:pt>
    <dgm:pt modelId="{7A3499BD-352E-4E86-8F70-0395EC8F683B}" type="sibTrans" cxnId="{EE6E55E6-3F19-4B62-8814-6AE5795F137D}">
      <dgm:prSet/>
      <dgm:spPr/>
      <dgm:t>
        <a:bodyPr/>
        <a:lstStyle/>
        <a:p>
          <a:endParaRPr lang="en-US"/>
        </a:p>
      </dgm:t>
    </dgm:pt>
    <dgm:pt modelId="{34B43C90-215B-47EB-BA50-18D57C1E29B4}" type="pres">
      <dgm:prSet presAssocID="{DCDF0943-794B-4B62-8FE9-42199133C52A}" presName="Name0" presStyleCnt="0">
        <dgm:presLayoutVars>
          <dgm:dir/>
          <dgm:resizeHandles val="exact"/>
        </dgm:presLayoutVars>
      </dgm:prSet>
      <dgm:spPr/>
      <dgm:t>
        <a:bodyPr/>
        <a:lstStyle/>
        <a:p>
          <a:endParaRPr lang="en-US"/>
        </a:p>
      </dgm:t>
    </dgm:pt>
    <dgm:pt modelId="{A3DB4E07-FFD9-4D8D-8EE4-9D8AA4C37509}" type="pres">
      <dgm:prSet presAssocID="{4E6AE16A-B3B8-47E8-BDC4-EBF7440FB7B6}" presName="parAndChTx" presStyleLbl="node1" presStyleIdx="0" presStyleCnt="3">
        <dgm:presLayoutVars>
          <dgm:bulletEnabled val="1"/>
        </dgm:presLayoutVars>
      </dgm:prSet>
      <dgm:spPr/>
      <dgm:t>
        <a:bodyPr/>
        <a:lstStyle/>
        <a:p>
          <a:endParaRPr lang="en-US"/>
        </a:p>
      </dgm:t>
    </dgm:pt>
    <dgm:pt modelId="{6426049C-2553-4035-B8A2-1E391DAE121D}" type="pres">
      <dgm:prSet presAssocID="{7A7EDA2C-D146-4F6A-B1D8-3728141534AB}" presName="parAndChSpace" presStyleCnt="0"/>
      <dgm:spPr/>
    </dgm:pt>
    <dgm:pt modelId="{33E68104-70D1-4F70-B2BD-94497C07A09D}" type="pres">
      <dgm:prSet presAssocID="{BD2751E9-B567-4193-8AB7-364DD27524C1}" presName="parAndChTx" presStyleLbl="node1" presStyleIdx="1" presStyleCnt="3">
        <dgm:presLayoutVars>
          <dgm:bulletEnabled val="1"/>
        </dgm:presLayoutVars>
      </dgm:prSet>
      <dgm:spPr/>
      <dgm:t>
        <a:bodyPr/>
        <a:lstStyle/>
        <a:p>
          <a:endParaRPr lang="en-US"/>
        </a:p>
      </dgm:t>
    </dgm:pt>
    <dgm:pt modelId="{AF986459-8B52-4DC1-93DD-9AEF2718D344}" type="pres">
      <dgm:prSet presAssocID="{D633F69A-FDF6-411B-BC82-D090A74733CA}" presName="parAndChSpace" presStyleCnt="0"/>
      <dgm:spPr/>
    </dgm:pt>
    <dgm:pt modelId="{5306ED6A-2320-4DAD-B31E-78A099B15683}" type="pres">
      <dgm:prSet presAssocID="{E1014D02-3A4F-419F-A7B9-497E5EC860BB}" presName="parAndChTx" presStyleLbl="node1" presStyleIdx="2" presStyleCnt="3">
        <dgm:presLayoutVars>
          <dgm:bulletEnabled val="1"/>
        </dgm:presLayoutVars>
      </dgm:prSet>
      <dgm:spPr/>
      <dgm:t>
        <a:bodyPr/>
        <a:lstStyle/>
        <a:p>
          <a:endParaRPr lang="en-US"/>
        </a:p>
      </dgm:t>
    </dgm:pt>
  </dgm:ptLst>
  <dgm:cxnLst>
    <dgm:cxn modelId="{6DC9E72A-B625-47D6-808E-3F67FAF53199}" srcId="{4E6AE16A-B3B8-47E8-BDC4-EBF7440FB7B6}" destId="{54D04454-50E3-44E7-8F39-2054CADC9246}" srcOrd="0" destOrd="0" parTransId="{488F8F5F-C497-4F8A-9662-EBE8ACC97F87}" sibTransId="{148F74B0-6242-4873-85CA-28621F2C6D67}"/>
    <dgm:cxn modelId="{0F1F7DBE-7D16-4893-B33F-5F9DCE0BD97B}" type="presOf" srcId="{0CE9E13E-5099-4853-B08C-4C30DCE74E5C}" destId="{A3DB4E07-FFD9-4D8D-8EE4-9D8AA4C37509}" srcOrd="0" destOrd="4" presId="urn:microsoft.com/office/officeart/2005/8/layout/hChevron3"/>
    <dgm:cxn modelId="{14F2EA92-D64A-4BC3-BB44-4E72E279A71B}" type="presOf" srcId="{4E6AE16A-B3B8-47E8-BDC4-EBF7440FB7B6}" destId="{A3DB4E07-FFD9-4D8D-8EE4-9D8AA4C37509}" srcOrd="0" destOrd="0" presId="urn:microsoft.com/office/officeart/2005/8/layout/hChevron3"/>
    <dgm:cxn modelId="{F81629EF-377C-45A7-AF84-70FFC21A86D9}" srcId="{DCDF0943-794B-4B62-8FE9-42199133C52A}" destId="{E1014D02-3A4F-419F-A7B9-497E5EC860BB}" srcOrd="2" destOrd="0" parTransId="{B8524851-B2C7-471D-9039-09C875F01814}" sibTransId="{8A446A95-1E70-49CC-81FD-CCC3EFE3C7EF}"/>
    <dgm:cxn modelId="{38E2D7C7-3937-4243-81A7-AAE7F2EB4B41}" type="presOf" srcId="{4AB50DD6-C8F9-4FB9-994E-8B50DFE884AB}" destId="{A3DB4E07-FFD9-4D8D-8EE4-9D8AA4C37509}" srcOrd="0" destOrd="3" presId="urn:microsoft.com/office/officeart/2005/8/layout/hChevron3"/>
    <dgm:cxn modelId="{EE6E55E6-3F19-4B62-8814-6AE5795F137D}" srcId="{4E6AE16A-B3B8-47E8-BDC4-EBF7440FB7B6}" destId="{B033B5DB-3934-43EF-BA93-B99C43A05DE9}" srcOrd="1" destOrd="0" parTransId="{644398C0-8524-4354-B5A6-703C8CBAA1D4}" sibTransId="{7A3499BD-352E-4E86-8F70-0395EC8F683B}"/>
    <dgm:cxn modelId="{31CEE6DE-AA3B-45B7-9BCF-15592F22FB0B}" type="presOf" srcId="{54D04454-50E3-44E7-8F39-2054CADC9246}" destId="{A3DB4E07-FFD9-4D8D-8EE4-9D8AA4C37509}" srcOrd="0" destOrd="1" presId="urn:microsoft.com/office/officeart/2005/8/layout/hChevron3"/>
    <dgm:cxn modelId="{82FA496E-0413-4567-9C1B-58704F20E39F}" srcId="{4E6AE16A-B3B8-47E8-BDC4-EBF7440FB7B6}" destId="{0CE9E13E-5099-4853-B08C-4C30DCE74E5C}" srcOrd="3" destOrd="0" parTransId="{9C01C542-2AF0-49A2-BF5C-2619CE68DABA}" sibTransId="{1FF2AE88-9EB9-4439-9E2B-5C106ABFC85C}"/>
    <dgm:cxn modelId="{10F984BD-97A9-4FE7-96B5-A080515C2AA3}" type="presOf" srcId="{DCDF0943-794B-4B62-8FE9-42199133C52A}" destId="{34B43C90-215B-47EB-BA50-18D57C1E29B4}" srcOrd="0" destOrd="0" presId="urn:microsoft.com/office/officeart/2005/8/layout/hChevron3"/>
    <dgm:cxn modelId="{9BAF1C4C-017C-4258-AD45-4F536069D0FD}" type="presOf" srcId="{BD2751E9-B567-4193-8AB7-364DD27524C1}" destId="{33E68104-70D1-4F70-B2BD-94497C07A09D}" srcOrd="0" destOrd="0" presId="urn:microsoft.com/office/officeart/2005/8/layout/hChevron3"/>
    <dgm:cxn modelId="{A1FA6DE4-2CAF-42D3-BC1C-7BE4965CC8DF}" type="presOf" srcId="{B033B5DB-3934-43EF-BA93-B99C43A05DE9}" destId="{A3DB4E07-FFD9-4D8D-8EE4-9D8AA4C37509}" srcOrd="0" destOrd="2" presId="urn:microsoft.com/office/officeart/2005/8/layout/hChevron3"/>
    <dgm:cxn modelId="{46941AD3-B354-4249-962E-0D52BAF10B36}" srcId="{DCDF0943-794B-4B62-8FE9-42199133C52A}" destId="{BD2751E9-B567-4193-8AB7-364DD27524C1}" srcOrd="1" destOrd="0" parTransId="{DFB23F8A-1615-4D5E-9914-30730FB5239B}" sibTransId="{D633F69A-FDF6-411B-BC82-D090A74733CA}"/>
    <dgm:cxn modelId="{1D0DEE0E-202D-4815-BB5B-807DD3A463FE}" type="presOf" srcId="{E1014D02-3A4F-419F-A7B9-497E5EC860BB}" destId="{5306ED6A-2320-4DAD-B31E-78A099B15683}" srcOrd="0" destOrd="0" presId="urn:microsoft.com/office/officeart/2005/8/layout/hChevron3"/>
    <dgm:cxn modelId="{B35FA692-B05B-43C1-BAAB-AF80070C3181}" srcId="{4E6AE16A-B3B8-47E8-BDC4-EBF7440FB7B6}" destId="{4AB50DD6-C8F9-4FB9-994E-8B50DFE884AB}" srcOrd="2" destOrd="0" parTransId="{6365927C-938E-4EB7-9035-F8A7111FFB0D}" sibTransId="{DDD6453A-173C-47C0-99C4-33B707A0A0A7}"/>
    <dgm:cxn modelId="{01086E99-FC43-430F-8FE8-708DBC788B9B}" srcId="{DCDF0943-794B-4B62-8FE9-42199133C52A}" destId="{4E6AE16A-B3B8-47E8-BDC4-EBF7440FB7B6}" srcOrd="0" destOrd="0" parTransId="{A63AB93A-2EB3-4BE1-BB8C-A40AB353FD8C}" sibTransId="{7A7EDA2C-D146-4F6A-B1D8-3728141534AB}"/>
    <dgm:cxn modelId="{5E9768EC-9E58-42A7-9AE2-46888E53F497}" type="presParOf" srcId="{34B43C90-215B-47EB-BA50-18D57C1E29B4}" destId="{A3DB4E07-FFD9-4D8D-8EE4-9D8AA4C37509}" srcOrd="0" destOrd="0" presId="urn:microsoft.com/office/officeart/2005/8/layout/hChevron3"/>
    <dgm:cxn modelId="{A4216935-9EF0-435C-AD06-62E4AECB23CE}" type="presParOf" srcId="{34B43C90-215B-47EB-BA50-18D57C1E29B4}" destId="{6426049C-2553-4035-B8A2-1E391DAE121D}" srcOrd="1" destOrd="0" presId="urn:microsoft.com/office/officeart/2005/8/layout/hChevron3"/>
    <dgm:cxn modelId="{1F3EC257-E856-4A8A-B6A6-E5911C55C080}" type="presParOf" srcId="{34B43C90-215B-47EB-BA50-18D57C1E29B4}" destId="{33E68104-70D1-4F70-B2BD-94497C07A09D}" srcOrd="2" destOrd="0" presId="urn:microsoft.com/office/officeart/2005/8/layout/hChevron3"/>
    <dgm:cxn modelId="{FFA17272-4C2C-4F8E-AD2A-4667FDD64ED1}" type="presParOf" srcId="{34B43C90-215B-47EB-BA50-18D57C1E29B4}" destId="{AF986459-8B52-4DC1-93DD-9AEF2718D344}" srcOrd="3" destOrd="0" presId="urn:microsoft.com/office/officeart/2005/8/layout/hChevron3"/>
    <dgm:cxn modelId="{CDECA96C-F99B-4852-A70E-FDAD4393020E}" type="presParOf" srcId="{34B43C90-215B-47EB-BA50-18D57C1E29B4}" destId="{5306ED6A-2320-4DAD-B31E-78A099B15683}" srcOrd="4" destOrd="0" presId="urn:microsoft.com/office/officeart/2005/8/layout/hChevron3"/>
  </dgm:cxnLst>
  <dgm:bg>
    <a:effectLst>
      <a:glow rad="228600">
        <a:schemeClr val="accent5">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5BF850-A1F5-43FA-B02A-723C26FE168D}" type="doc">
      <dgm:prSet loTypeId="urn:microsoft.com/office/officeart/2005/8/layout/hChevron3" loCatId="process" qsTypeId="urn:microsoft.com/office/officeart/2005/8/quickstyle/3d2" qsCatId="3D" csTypeId="urn:microsoft.com/office/officeart/2005/8/colors/accent1_2" csCatId="accent1" phldr="1"/>
      <dgm:spPr/>
      <dgm:t>
        <a:bodyPr/>
        <a:lstStyle/>
        <a:p>
          <a:endParaRPr lang="en-US"/>
        </a:p>
      </dgm:t>
    </dgm:pt>
    <dgm:pt modelId="{EC79E790-ABB9-4A7A-AFF6-19E3FB887F9E}">
      <dgm:prSet custT="1"/>
      <dgm:spPr/>
      <dgm:t>
        <a:bodyPr/>
        <a:lstStyle/>
        <a:p>
          <a:pPr rtl="0"/>
          <a:r>
            <a:rPr lang="en-US" sz="1600" b="1" dirty="0" smtClean="0"/>
            <a:t>Maintain a moderate calcium intake (1000 mg/day). A low calcium diet may lead to further increases in PTH secretion and could aggravate bone disease. Moderate calcium restriction (</a:t>
          </a:r>
          <a:r>
            <a:rPr lang="en-US" sz="1600" b="1" dirty="0" err="1" smtClean="0"/>
            <a:t>eg</a:t>
          </a:r>
          <a:r>
            <a:rPr lang="en-US" sz="1600" b="1" dirty="0" smtClean="0"/>
            <a:t>, &lt;800 mg/day) when the serum calcitriol concentration is high.</a:t>
          </a:r>
          <a:endParaRPr lang="en-US" sz="1600" b="1" dirty="0"/>
        </a:p>
      </dgm:t>
    </dgm:pt>
    <dgm:pt modelId="{D0E5B58E-615D-40DC-844E-9B0A5FBFDE84}" type="parTrans" cxnId="{A6F07066-8BDF-4FEB-9447-52C8305DA885}">
      <dgm:prSet/>
      <dgm:spPr/>
      <dgm:t>
        <a:bodyPr/>
        <a:lstStyle/>
        <a:p>
          <a:endParaRPr lang="en-US"/>
        </a:p>
      </dgm:t>
    </dgm:pt>
    <dgm:pt modelId="{2AA0718E-E2D3-4EDF-9552-2A4FA5D71017}" type="sibTrans" cxnId="{A6F07066-8BDF-4FEB-9447-52C8305DA885}">
      <dgm:prSet/>
      <dgm:spPr/>
      <dgm:t>
        <a:bodyPr/>
        <a:lstStyle/>
        <a:p>
          <a:endParaRPr lang="en-US"/>
        </a:p>
      </dgm:t>
    </dgm:pt>
    <dgm:pt modelId="{69B944D0-2747-4A76-B6DD-B2E19D5AB847}">
      <dgm:prSet custT="1"/>
      <dgm:spPr/>
      <dgm:t>
        <a:bodyPr/>
        <a:lstStyle/>
        <a:p>
          <a:pPr rtl="0"/>
          <a:r>
            <a:rPr lang="en-US" sz="1600" b="1" dirty="0" smtClean="0"/>
            <a:t>Maintain moderate vitamin D intake (400 to 800 IU/d) to maintain a 25[OH]D level of at least 20 or 30 ng/</a:t>
          </a:r>
          <a:r>
            <a:rPr lang="en-US" sz="1600" b="1" dirty="0" err="1" smtClean="0"/>
            <a:t>mL.</a:t>
          </a:r>
          <a:r>
            <a:rPr lang="en-US" sz="1600" b="1" dirty="0" smtClean="0"/>
            <a:t> Vitamin D deficiency stimulates PTH secretion and bone resorption and, therefore, is deleterious in patients with PHPT. </a:t>
          </a:r>
          <a:endParaRPr lang="en-US" sz="1600" b="1" dirty="0"/>
        </a:p>
      </dgm:t>
    </dgm:pt>
    <dgm:pt modelId="{1C916083-07C3-41B2-BDF2-7BF1EC3B677B}" type="parTrans" cxnId="{06546F2F-3131-4CA8-8424-3C7B4C046ACB}">
      <dgm:prSet/>
      <dgm:spPr/>
      <dgm:t>
        <a:bodyPr/>
        <a:lstStyle/>
        <a:p>
          <a:endParaRPr lang="en-US"/>
        </a:p>
      </dgm:t>
    </dgm:pt>
    <dgm:pt modelId="{D638CD4F-D4D6-4786-A91E-1EC9C5BA88AA}" type="sibTrans" cxnId="{06546F2F-3131-4CA8-8424-3C7B4C046ACB}">
      <dgm:prSet/>
      <dgm:spPr/>
      <dgm:t>
        <a:bodyPr/>
        <a:lstStyle/>
        <a:p>
          <a:endParaRPr lang="en-US"/>
        </a:p>
      </dgm:t>
    </dgm:pt>
    <dgm:pt modelId="{AF9EE9FA-6EC8-42B0-B829-A8F40B9B4E48}" type="pres">
      <dgm:prSet presAssocID="{545BF850-A1F5-43FA-B02A-723C26FE168D}" presName="Name0" presStyleCnt="0">
        <dgm:presLayoutVars>
          <dgm:dir/>
          <dgm:resizeHandles val="exact"/>
        </dgm:presLayoutVars>
      </dgm:prSet>
      <dgm:spPr/>
      <dgm:t>
        <a:bodyPr/>
        <a:lstStyle/>
        <a:p>
          <a:endParaRPr lang="en-US"/>
        </a:p>
      </dgm:t>
    </dgm:pt>
    <dgm:pt modelId="{15871296-7A6E-4AD1-913A-163E81AE77AB}" type="pres">
      <dgm:prSet presAssocID="{EC79E790-ABB9-4A7A-AFF6-19E3FB887F9E}" presName="parTxOnly" presStyleLbl="node1" presStyleIdx="0" presStyleCnt="2">
        <dgm:presLayoutVars>
          <dgm:bulletEnabled val="1"/>
        </dgm:presLayoutVars>
      </dgm:prSet>
      <dgm:spPr/>
      <dgm:t>
        <a:bodyPr/>
        <a:lstStyle/>
        <a:p>
          <a:endParaRPr lang="en-US"/>
        </a:p>
      </dgm:t>
    </dgm:pt>
    <dgm:pt modelId="{6442C43D-7814-4E4B-A48F-43A20D7FF097}" type="pres">
      <dgm:prSet presAssocID="{2AA0718E-E2D3-4EDF-9552-2A4FA5D71017}" presName="parSpace" presStyleCnt="0"/>
      <dgm:spPr/>
    </dgm:pt>
    <dgm:pt modelId="{2F52D93A-722F-49E0-A5F1-4C6A5707685D}" type="pres">
      <dgm:prSet presAssocID="{69B944D0-2747-4A76-B6DD-B2E19D5AB847}" presName="parTxOnly" presStyleLbl="node1" presStyleIdx="1" presStyleCnt="2">
        <dgm:presLayoutVars>
          <dgm:bulletEnabled val="1"/>
        </dgm:presLayoutVars>
      </dgm:prSet>
      <dgm:spPr/>
      <dgm:t>
        <a:bodyPr/>
        <a:lstStyle/>
        <a:p>
          <a:endParaRPr lang="en-US"/>
        </a:p>
      </dgm:t>
    </dgm:pt>
  </dgm:ptLst>
  <dgm:cxnLst>
    <dgm:cxn modelId="{06546F2F-3131-4CA8-8424-3C7B4C046ACB}" srcId="{545BF850-A1F5-43FA-B02A-723C26FE168D}" destId="{69B944D0-2747-4A76-B6DD-B2E19D5AB847}" srcOrd="1" destOrd="0" parTransId="{1C916083-07C3-41B2-BDF2-7BF1EC3B677B}" sibTransId="{D638CD4F-D4D6-4786-A91E-1EC9C5BA88AA}"/>
    <dgm:cxn modelId="{FAF46E32-9343-458F-8D74-2657691E6EA5}" type="presOf" srcId="{69B944D0-2747-4A76-B6DD-B2E19D5AB847}" destId="{2F52D93A-722F-49E0-A5F1-4C6A5707685D}" srcOrd="0" destOrd="0" presId="urn:microsoft.com/office/officeart/2005/8/layout/hChevron3"/>
    <dgm:cxn modelId="{19EDFC65-22D2-462B-AFAA-7D7326B348B2}" type="presOf" srcId="{EC79E790-ABB9-4A7A-AFF6-19E3FB887F9E}" destId="{15871296-7A6E-4AD1-913A-163E81AE77AB}" srcOrd="0" destOrd="0" presId="urn:microsoft.com/office/officeart/2005/8/layout/hChevron3"/>
    <dgm:cxn modelId="{299F31DC-0AC3-4138-9FE4-A55128F7E17E}" type="presOf" srcId="{545BF850-A1F5-43FA-B02A-723C26FE168D}" destId="{AF9EE9FA-6EC8-42B0-B829-A8F40B9B4E48}" srcOrd="0" destOrd="0" presId="urn:microsoft.com/office/officeart/2005/8/layout/hChevron3"/>
    <dgm:cxn modelId="{A6F07066-8BDF-4FEB-9447-52C8305DA885}" srcId="{545BF850-A1F5-43FA-B02A-723C26FE168D}" destId="{EC79E790-ABB9-4A7A-AFF6-19E3FB887F9E}" srcOrd="0" destOrd="0" parTransId="{D0E5B58E-615D-40DC-844E-9B0A5FBFDE84}" sibTransId="{2AA0718E-E2D3-4EDF-9552-2A4FA5D71017}"/>
    <dgm:cxn modelId="{017D78FA-9B4C-4BE1-83F2-ADAFACC41981}" type="presParOf" srcId="{AF9EE9FA-6EC8-42B0-B829-A8F40B9B4E48}" destId="{15871296-7A6E-4AD1-913A-163E81AE77AB}" srcOrd="0" destOrd="0" presId="urn:microsoft.com/office/officeart/2005/8/layout/hChevron3"/>
    <dgm:cxn modelId="{FAE48650-A9E6-44DA-9425-FE29EDD845B8}" type="presParOf" srcId="{AF9EE9FA-6EC8-42B0-B829-A8F40B9B4E48}" destId="{6442C43D-7814-4E4B-A48F-43A20D7FF097}" srcOrd="1" destOrd="0" presId="urn:microsoft.com/office/officeart/2005/8/layout/hChevron3"/>
    <dgm:cxn modelId="{ACFC3B24-E0B8-43DC-BB96-CD9ACE53F936}" type="presParOf" srcId="{AF9EE9FA-6EC8-42B0-B829-A8F40B9B4E48}" destId="{2F52D93A-722F-49E0-A5F1-4C6A5707685D}"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D38ED-E3DA-49EC-8FEB-7B0189B21092}" type="doc">
      <dgm:prSet loTypeId="urn:microsoft.com/office/officeart/2005/8/layout/hierarchy3" loCatId="hierarchy" qsTypeId="urn:microsoft.com/office/officeart/2005/8/quickstyle/3d1" qsCatId="3D" csTypeId="urn:microsoft.com/office/officeart/2005/8/colors/colorful2" csCatId="colorful"/>
      <dgm:spPr/>
      <dgm:t>
        <a:bodyPr/>
        <a:lstStyle/>
        <a:p>
          <a:endParaRPr lang="en-US"/>
        </a:p>
      </dgm:t>
    </dgm:pt>
    <dgm:pt modelId="{045AABC0-C2AC-484E-BFEB-35A464043CBD}">
      <dgm:prSet/>
      <dgm:spPr/>
      <dgm:t>
        <a:bodyPr/>
        <a:lstStyle/>
        <a:p>
          <a:pPr rtl="0"/>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Asymptomatic PHPT </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F8EF0B7-F93B-4DF6-A661-723AA25AECA6}" type="parTrans" cxnId="{59F2BE7B-34CC-4FC0-9C1D-BB1E2E0776BC}">
      <dgm:prSet/>
      <dgm:spPr/>
      <dgm:t>
        <a:bodyPr/>
        <a:lstStyle/>
        <a:p>
          <a:endParaRPr lang="en-US"/>
        </a:p>
      </dgm:t>
    </dgm:pt>
    <dgm:pt modelId="{B3FDEA7D-9A36-4277-9068-D45C535971A0}" type="sibTrans" cxnId="{59F2BE7B-34CC-4FC0-9C1D-BB1E2E0776BC}">
      <dgm:prSet/>
      <dgm:spPr/>
      <dgm:t>
        <a:bodyPr/>
        <a:lstStyle/>
        <a:p>
          <a:endParaRPr lang="en-US"/>
        </a:p>
      </dgm:t>
    </dgm:pt>
    <dgm:pt modelId="{2E104ED2-ACDA-4E3B-BC71-E9EB096480C0}">
      <dgm:prSet/>
      <dgm:spPr/>
      <dgm:t>
        <a:bodyPr/>
        <a:lstStyle/>
        <a:p>
          <a:pPr rtl="0"/>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Atypical presentations: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079729D-91A2-4BE3-8C4D-12D967F686AA}" type="parTrans" cxnId="{1F4A2C08-113D-45F2-A710-8AFAF2E04DB0}">
      <dgm:prSet/>
      <dgm:spPr/>
      <dgm:t>
        <a:bodyPr/>
        <a:lstStyle/>
        <a:p>
          <a:endParaRPr lang="en-US"/>
        </a:p>
      </dgm:t>
    </dgm:pt>
    <dgm:pt modelId="{47E11419-1176-4E6D-AD02-1A82866EF0BE}" type="sibTrans" cxnId="{1F4A2C08-113D-45F2-A710-8AFAF2E04DB0}">
      <dgm:prSet/>
      <dgm:spPr/>
      <dgm:t>
        <a:bodyPr/>
        <a:lstStyle/>
        <a:p>
          <a:endParaRPr lang="en-US"/>
        </a:p>
      </dgm:t>
    </dgm:pt>
    <dgm:pt modelId="{A42CC7F2-F03B-4B62-9FD3-E0F09CA8DEBB}">
      <dgm:prSet/>
      <dgm:spPr/>
      <dgm:t>
        <a:bodyPr/>
        <a:lstStyle/>
        <a:p>
          <a:pPr rtl="0"/>
          <a:r>
            <a:rPr lang="en-US" b="1" dirty="0" err="1" smtClean="0"/>
            <a:t>Normocalcemic</a:t>
          </a:r>
          <a:r>
            <a:rPr lang="en-US" b="1" dirty="0" smtClean="0"/>
            <a:t> PHPT </a:t>
          </a:r>
          <a:endParaRPr lang="en-US" b="1" dirty="0"/>
        </a:p>
      </dgm:t>
    </dgm:pt>
    <dgm:pt modelId="{7D6C86AE-DFAE-4284-8195-F135FB783D4D}" type="parTrans" cxnId="{F61BE576-3302-46C0-B716-06E910873948}">
      <dgm:prSet/>
      <dgm:spPr/>
      <dgm:t>
        <a:bodyPr/>
        <a:lstStyle/>
        <a:p>
          <a:endParaRPr lang="en-US"/>
        </a:p>
      </dgm:t>
    </dgm:pt>
    <dgm:pt modelId="{8FD4916C-4652-4102-B71D-A94693A6FCEB}" type="sibTrans" cxnId="{F61BE576-3302-46C0-B716-06E910873948}">
      <dgm:prSet/>
      <dgm:spPr/>
      <dgm:t>
        <a:bodyPr/>
        <a:lstStyle/>
        <a:p>
          <a:endParaRPr lang="en-US"/>
        </a:p>
      </dgm:t>
    </dgm:pt>
    <dgm:pt modelId="{EE4A4467-82A9-4A96-917C-D3048E6BC298}">
      <dgm:prSet/>
      <dgm:spPr/>
      <dgm:t>
        <a:bodyPr/>
        <a:lstStyle/>
        <a:p>
          <a:pPr rtl="0"/>
          <a:r>
            <a:rPr lang="en-US" b="1" dirty="0" smtClean="0"/>
            <a:t>Parathyroid crisis.</a:t>
          </a:r>
          <a:endParaRPr lang="en-US" b="1" dirty="0"/>
        </a:p>
      </dgm:t>
    </dgm:pt>
    <dgm:pt modelId="{5088D108-3739-4525-A323-EF38B1BF1ADC}" type="parTrans" cxnId="{1F7C7FA3-12AE-413F-9C0F-433F44DE82F1}">
      <dgm:prSet/>
      <dgm:spPr/>
      <dgm:t>
        <a:bodyPr/>
        <a:lstStyle/>
        <a:p>
          <a:endParaRPr lang="en-US"/>
        </a:p>
      </dgm:t>
    </dgm:pt>
    <dgm:pt modelId="{E4763B57-45A4-4D45-94DB-4B689072A0F6}" type="sibTrans" cxnId="{1F7C7FA3-12AE-413F-9C0F-433F44DE82F1}">
      <dgm:prSet/>
      <dgm:spPr/>
      <dgm:t>
        <a:bodyPr/>
        <a:lstStyle/>
        <a:p>
          <a:endParaRPr lang="en-US"/>
        </a:p>
      </dgm:t>
    </dgm:pt>
    <dgm:pt modelId="{80C6A961-ED2A-4467-98D1-1DA113135A02}">
      <dgm:prSet/>
      <dgm:spPr/>
      <dgm:t>
        <a:bodyPr/>
        <a:lstStyle/>
        <a:p>
          <a:pPr rtl="0"/>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Classical</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58EC4D-09B8-480E-9485-1B9AB38DE896}" type="parTrans" cxnId="{C0DE4D10-CA4A-4B91-A7C0-C6998A36AFFF}">
      <dgm:prSet/>
      <dgm:spPr/>
      <dgm:t>
        <a:bodyPr/>
        <a:lstStyle/>
        <a:p>
          <a:endParaRPr lang="en-US"/>
        </a:p>
      </dgm:t>
    </dgm:pt>
    <dgm:pt modelId="{8B309846-0569-47D9-A976-F00D228C9AA8}" type="sibTrans" cxnId="{C0DE4D10-CA4A-4B91-A7C0-C6998A36AFFF}">
      <dgm:prSet/>
      <dgm:spPr/>
      <dgm:t>
        <a:bodyPr/>
        <a:lstStyle/>
        <a:p>
          <a:endParaRPr lang="en-US"/>
        </a:p>
      </dgm:t>
    </dgm:pt>
    <dgm:pt modelId="{83D1A01F-FB81-4E21-A2F4-3BF1D6BBA884}" type="pres">
      <dgm:prSet presAssocID="{384D38ED-E3DA-49EC-8FEB-7B0189B21092}" presName="diagram" presStyleCnt="0">
        <dgm:presLayoutVars>
          <dgm:chPref val="1"/>
          <dgm:dir/>
          <dgm:animOne val="branch"/>
          <dgm:animLvl val="lvl"/>
          <dgm:resizeHandles/>
        </dgm:presLayoutVars>
      </dgm:prSet>
      <dgm:spPr/>
      <dgm:t>
        <a:bodyPr/>
        <a:lstStyle/>
        <a:p>
          <a:endParaRPr lang="en-US"/>
        </a:p>
      </dgm:t>
    </dgm:pt>
    <dgm:pt modelId="{CD2EB47B-CD90-4243-9757-4BE34A35ED7A}" type="pres">
      <dgm:prSet presAssocID="{045AABC0-C2AC-484E-BFEB-35A464043CBD}" presName="root" presStyleCnt="0"/>
      <dgm:spPr/>
    </dgm:pt>
    <dgm:pt modelId="{CD65EAFB-DEE4-47B3-A13D-AD2A1B878F2C}" type="pres">
      <dgm:prSet presAssocID="{045AABC0-C2AC-484E-BFEB-35A464043CBD}" presName="rootComposite" presStyleCnt="0"/>
      <dgm:spPr/>
    </dgm:pt>
    <dgm:pt modelId="{98D6D4C8-8F2E-4C16-BCF9-0B267669807F}" type="pres">
      <dgm:prSet presAssocID="{045AABC0-C2AC-484E-BFEB-35A464043CBD}" presName="rootText" presStyleLbl="node1" presStyleIdx="0" presStyleCnt="3"/>
      <dgm:spPr/>
      <dgm:t>
        <a:bodyPr/>
        <a:lstStyle/>
        <a:p>
          <a:endParaRPr lang="en-US"/>
        </a:p>
      </dgm:t>
    </dgm:pt>
    <dgm:pt modelId="{3FD25C97-03B9-46E0-A57E-61215658B5B8}" type="pres">
      <dgm:prSet presAssocID="{045AABC0-C2AC-484E-BFEB-35A464043CBD}" presName="rootConnector" presStyleLbl="node1" presStyleIdx="0" presStyleCnt="3"/>
      <dgm:spPr/>
      <dgm:t>
        <a:bodyPr/>
        <a:lstStyle/>
        <a:p>
          <a:endParaRPr lang="en-US"/>
        </a:p>
      </dgm:t>
    </dgm:pt>
    <dgm:pt modelId="{D3404DCC-67D6-4DA7-B400-0C5EBC041B24}" type="pres">
      <dgm:prSet presAssocID="{045AABC0-C2AC-484E-BFEB-35A464043CBD}" presName="childShape" presStyleCnt="0"/>
      <dgm:spPr/>
    </dgm:pt>
    <dgm:pt modelId="{8018C901-CC44-4EA2-A84F-6E6E1386A1FA}" type="pres">
      <dgm:prSet presAssocID="{2E104ED2-ACDA-4E3B-BC71-E9EB096480C0}" presName="root" presStyleCnt="0"/>
      <dgm:spPr/>
    </dgm:pt>
    <dgm:pt modelId="{F4B6924E-48FF-4820-A177-8D627DB25226}" type="pres">
      <dgm:prSet presAssocID="{2E104ED2-ACDA-4E3B-BC71-E9EB096480C0}" presName="rootComposite" presStyleCnt="0"/>
      <dgm:spPr/>
    </dgm:pt>
    <dgm:pt modelId="{1FB58A90-72F4-4130-ACFB-67FDAC2C6E2F}" type="pres">
      <dgm:prSet presAssocID="{2E104ED2-ACDA-4E3B-BC71-E9EB096480C0}" presName="rootText" presStyleLbl="node1" presStyleIdx="1" presStyleCnt="3"/>
      <dgm:spPr/>
      <dgm:t>
        <a:bodyPr/>
        <a:lstStyle/>
        <a:p>
          <a:endParaRPr lang="en-US"/>
        </a:p>
      </dgm:t>
    </dgm:pt>
    <dgm:pt modelId="{D5413C02-E8B2-4D90-8EEB-DD07A45489B6}" type="pres">
      <dgm:prSet presAssocID="{2E104ED2-ACDA-4E3B-BC71-E9EB096480C0}" presName="rootConnector" presStyleLbl="node1" presStyleIdx="1" presStyleCnt="3"/>
      <dgm:spPr/>
      <dgm:t>
        <a:bodyPr/>
        <a:lstStyle/>
        <a:p>
          <a:endParaRPr lang="en-US"/>
        </a:p>
      </dgm:t>
    </dgm:pt>
    <dgm:pt modelId="{17B1E1C1-EC14-4177-941D-6D290D135DE5}" type="pres">
      <dgm:prSet presAssocID="{2E104ED2-ACDA-4E3B-BC71-E9EB096480C0}" presName="childShape" presStyleCnt="0"/>
      <dgm:spPr/>
    </dgm:pt>
    <dgm:pt modelId="{94F19FF1-D9C5-454A-9DB2-5EB1A3850966}" type="pres">
      <dgm:prSet presAssocID="{7D6C86AE-DFAE-4284-8195-F135FB783D4D}" presName="Name13" presStyleLbl="parChTrans1D2" presStyleIdx="0" presStyleCnt="2"/>
      <dgm:spPr/>
      <dgm:t>
        <a:bodyPr/>
        <a:lstStyle/>
        <a:p>
          <a:endParaRPr lang="en-US"/>
        </a:p>
      </dgm:t>
    </dgm:pt>
    <dgm:pt modelId="{0B204FB3-D2A0-46B4-8E57-F30B97268092}" type="pres">
      <dgm:prSet presAssocID="{A42CC7F2-F03B-4B62-9FD3-E0F09CA8DEBB}" presName="childText" presStyleLbl="bgAcc1" presStyleIdx="0" presStyleCnt="2">
        <dgm:presLayoutVars>
          <dgm:bulletEnabled val="1"/>
        </dgm:presLayoutVars>
      </dgm:prSet>
      <dgm:spPr/>
      <dgm:t>
        <a:bodyPr/>
        <a:lstStyle/>
        <a:p>
          <a:endParaRPr lang="en-US"/>
        </a:p>
      </dgm:t>
    </dgm:pt>
    <dgm:pt modelId="{D5C2C6BB-6BB8-4F34-A6E3-ECDA3C0377A9}" type="pres">
      <dgm:prSet presAssocID="{5088D108-3739-4525-A323-EF38B1BF1ADC}" presName="Name13" presStyleLbl="parChTrans1D2" presStyleIdx="1" presStyleCnt="2"/>
      <dgm:spPr/>
      <dgm:t>
        <a:bodyPr/>
        <a:lstStyle/>
        <a:p>
          <a:endParaRPr lang="en-US"/>
        </a:p>
      </dgm:t>
    </dgm:pt>
    <dgm:pt modelId="{C73272D2-E705-432A-A696-1758079BFF2D}" type="pres">
      <dgm:prSet presAssocID="{EE4A4467-82A9-4A96-917C-D3048E6BC298}" presName="childText" presStyleLbl="bgAcc1" presStyleIdx="1" presStyleCnt="2">
        <dgm:presLayoutVars>
          <dgm:bulletEnabled val="1"/>
        </dgm:presLayoutVars>
      </dgm:prSet>
      <dgm:spPr/>
      <dgm:t>
        <a:bodyPr/>
        <a:lstStyle/>
        <a:p>
          <a:endParaRPr lang="en-US"/>
        </a:p>
      </dgm:t>
    </dgm:pt>
    <dgm:pt modelId="{F8C0BDA1-4BBA-4505-8794-F641D5545518}" type="pres">
      <dgm:prSet presAssocID="{80C6A961-ED2A-4467-98D1-1DA113135A02}" presName="root" presStyleCnt="0"/>
      <dgm:spPr/>
    </dgm:pt>
    <dgm:pt modelId="{D5E7EB03-8F23-48F9-ADFA-F98F5FEE685A}" type="pres">
      <dgm:prSet presAssocID="{80C6A961-ED2A-4467-98D1-1DA113135A02}" presName="rootComposite" presStyleCnt="0"/>
      <dgm:spPr/>
    </dgm:pt>
    <dgm:pt modelId="{018D914B-E852-4827-A070-AA03E91365A3}" type="pres">
      <dgm:prSet presAssocID="{80C6A961-ED2A-4467-98D1-1DA113135A02}" presName="rootText" presStyleLbl="node1" presStyleIdx="2" presStyleCnt="3"/>
      <dgm:spPr/>
      <dgm:t>
        <a:bodyPr/>
        <a:lstStyle/>
        <a:p>
          <a:endParaRPr lang="en-US"/>
        </a:p>
      </dgm:t>
    </dgm:pt>
    <dgm:pt modelId="{49CFFFD1-D679-4873-809A-8061CD440ADC}" type="pres">
      <dgm:prSet presAssocID="{80C6A961-ED2A-4467-98D1-1DA113135A02}" presName="rootConnector" presStyleLbl="node1" presStyleIdx="2" presStyleCnt="3"/>
      <dgm:spPr/>
      <dgm:t>
        <a:bodyPr/>
        <a:lstStyle/>
        <a:p>
          <a:endParaRPr lang="en-US"/>
        </a:p>
      </dgm:t>
    </dgm:pt>
    <dgm:pt modelId="{C3F6B44D-6B06-4B8B-8C24-4F529CC2697E}" type="pres">
      <dgm:prSet presAssocID="{80C6A961-ED2A-4467-98D1-1DA113135A02}" presName="childShape" presStyleCnt="0"/>
      <dgm:spPr/>
    </dgm:pt>
  </dgm:ptLst>
  <dgm:cxnLst>
    <dgm:cxn modelId="{4A31CF7F-0DE1-418D-966C-65DAD6CD2839}" type="presOf" srcId="{5088D108-3739-4525-A323-EF38B1BF1ADC}" destId="{D5C2C6BB-6BB8-4F34-A6E3-ECDA3C0377A9}" srcOrd="0" destOrd="0" presId="urn:microsoft.com/office/officeart/2005/8/layout/hierarchy3"/>
    <dgm:cxn modelId="{C83DDB51-A32B-407E-AF6F-E4FFFD143EAB}" type="presOf" srcId="{EE4A4467-82A9-4A96-917C-D3048E6BC298}" destId="{C73272D2-E705-432A-A696-1758079BFF2D}" srcOrd="0" destOrd="0" presId="urn:microsoft.com/office/officeart/2005/8/layout/hierarchy3"/>
    <dgm:cxn modelId="{34ABDC5F-C379-4999-B4EA-C2FE5C1608E4}" type="presOf" srcId="{2E104ED2-ACDA-4E3B-BC71-E9EB096480C0}" destId="{D5413C02-E8B2-4D90-8EEB-DD07A45489B6}" srcOrd="1" destOrd="0" presId="urn:microsoft.com/office/officeart/2005/8/layout/hierarchy3"/>
    <dgm:cxn modelId="{1F4A2C08-113D-45F2-A710-8AFAF2E04DB0}" srcId="{384D38ED-E3DA-49EC-8FEB-7B0189B21092}" destId="{2E104ED2-ACDA-4E3B-BC71-E9EB096480C0}" srcOrd="1" destOrd="0" parTransId="{A079729D-91A2-4BE3-8C4D-12D967F686AA}" sibTransId="{47E11419-1176-4E6D-AD02-1A82866EF0BE}"/>
    <dgm:cxn modelId="{48ABD92A-B08F-49A5-918C-F4EB216A19FD}" type="presOf" srcId="{045AABC0-C2AC-484E-BFEB-35A464043CBD}" destId="{98D6D4C8-8F2E-4C16-BCF9-0B267669807F}" srcOrd="0" destOrd="0" presId="urn:microsoft.com/office/officeart/2005/8/layout/hierarchy3"/>
    <dgm:cxn modelId="{1F7C7FA3-12AE-413F-9C0F-433F44DE82F1}" srcId="{2E104ED2-ACDA-4E3B-BC71-E9EB096480C0}" destId="{EE4A4467-82A9-4A96-917C-D3048E6BC298}" srcOrd="1" destOrd="0" parTransId="{5088D108-3739-4525-A323-EF38B1BF1ADC}" sibTransId="{E4763B57-45A4-4D45-94DB-4B689072A0F6}"/>
    <dgm:cxn modelId="{C0DE4D10-CA4A-4B91-A7C0-C6998A36AFFF}" srcId="{384D38ED-E3DA-49EC-8FEB-7B0189B21092}" destId="{80C6A961-ED2A-4467-98D1-1DA113135A02}" srcOrd="2" destOrd="0" parTransId="{1558EC4D-09B8-480E-9485-1B9AB38DE896}" sibTransId="{8B309846-0569-47D9-A976-F00D228C9AA8}"/>
    <dgm:cxn modelId="{C6D7EF21-AB8F-4652-9054-A56C6DEF33B3}" type="presOf" srcId="{384D38ED-E3DA-49EC-8FEB-7B0189B21092}" destId="{83D1A01F-FB81-4E21-A2F4-3BF1D6BBA884}" srcOrd="0" destOrd="0" presId="urn:microsoft.com/office/officeart/2005/8/layout/hierarchy3"/>
    <dgm:cxn modelId="{24D9B44A-B59F-4ABF-B895-8AB66D2BEE9B}" type="presOf" srcId="{80C6A961-ED2A-4467-98D1-1DA113135A02}" destId="{018D914B-E852-4827-A070-AA03E91365A3}" srcOrd="0" destOrd="0" presId="urn:microsoft.com/office/officeart/2005/8/layout/hierarchy3"/>
    <dgm:cxn modelId="{F61BE576-3302-46C0-B716-06E910873948}" srcId="{2E104ED2-ACDA-4E3B-BC71-E9EB096480C0}" destId="{A42CC7F2-F03B-4B62-9FD3-E0F09CA8DEBB}" srcOrd="0" destOrd="0" parTransId="{7D6C86AE-DFAE-4284-8195-F135FB783D4D}" sibTransId="{8FD4916C-4652-4102-B71D-A94693A6FCEB}"/>
    <dgm:cxn modelId="{91DC35A6-F349-48D7-B65F-E1529CBAA887}" type="presOf" srcId="{2E104ED2-ACDA-4E3B-BC71-E9EB096480C0}" destId="{1FB58A90-72F4-4130-ACFB-67FDAC2C6E2F}" srcOrd="0" destOrd="0" presId="urn:microsoft.com/office/officeart/2005/8/layout/hierarchy3"/>
    <dgm:cxn modelId="{8B6ADB85-2F51-4C42-B9F1-56D08A17DFAF}" type="presOf" srcId="{A42CC7F2-F03B-4B62-9FD3-E0F09CA8DEBB}" destId="{0B204FB3-D2A0-46B4-8E57-F30B97268092}" srcOrd="0" destOrd="0" presId="urn:microsoft.com/office/officeart/2005/8/layout/hierarchy3"/>
    <dgm:cxn modelId="{BB68C55F-B709-412E-B11F-2CE69C781279}" type="presOf" srcId="{045AABC0-C2AC-484E-BFEB-35A464043CBD}" destId="{3FD25C97-03B9-46E0-A57E-61215658B5B8}" srcOrd="1" destOrd="0" presId="urn:microsoft.com/office/officeart/2005/8/layout/hierarchy3"/>
    <dgm:cxn modelId="{0F10F61E-8389-457E-9AAE-303C5D6BE643}" type="presOf" srcId="{7D6C86AE-DFAE-4284-8195-F135FB783D4D}" destId="{94F19FF1-D9C5-454A-9DB2-5EB1A3850966}" srcOrd="0" destOrd="0" presId="urn:microsoft.com/office/officeart/2005/8/layout/hierarchy3"/>
    <dgm:cxn modelId="{59F2BE7B-34CC-4FC0-9C1D-BB1E2E0776BC}" srcId="{384D38ED-E3DA-49EC-8FEB-7B0189B21092}" destId="{045AABC0-C2AC-484E-BFEB-35A464043CBD}" srcOrd="0" destOrd="0" parTransId="{2F8EF0B7-F93B-4DF6-A661-723AA25AECA6}" sibTransId="{B3FDEA7D-9A36-4277-9068-D45C535971A0}"/>
    <dgm:cxn modelId="{9CDF5F1D-6E09-4F32-BB85-FAD698A9A5E2}" type="presOf" srcId="{80C6A961-ED2A-4467-98D1-1DA113135A02}" destId="{49CFFFD1-D679-4873-809A-8061CD440ADC}" srcOrd="1" destOrd="0" presId="urn:microsoft.com/office/officeart/2005/8/layout/hierarchy3"/>
    <dgm:cxn modelId="{EE9B4E14-6DD3-41DB-A8CD-CDCDD8F74B08}" type="presParOf" srcId="{83D1A01F-FB81-4E21-A2F4-3BF1D6BBA884}" destId="{CD2EB47B-CD90-4243-9757-4BE34A35ED7A}" srcOrd="0" destOrd="0" presId="urn:microsoft.com/office/officeart/2005/8/layout/hierarchy3"/>
    <dgm:cxn modelId="{A689C8F8-A5FF-45D2-8E82-A9A84DAC1491}" type="presParOf" srcId="{CD2EB47B-CD90-4243-9757-4BE34A35ED7A}" destId="{CD65EAFB-DEE4-47B3-A13D-AD2A1B878F2C}" srcOrd="0" destOrd="0" presId="urn:microsoft.com/office/officeart/2005/8/layout/hierarchy3"/>
    <dgm:cxn modelId="{505FF05C-21B0-43BE-A967-4ECF7A8FF913}" type="presParOf" srcId="{CD65EAFB-DEE4-47B3-A13D-AD2A1B878F2C}" destId="{98D6D4C8-8F2E-4C16-BCF9-0B267669807F}" srcOrd="0" destOrd="0" presId="urn:microsoft.com/office/officeart/2005/8/layout/hierarchy3"/>
    <dgm:cxn modelId="{6FA4E69B-8FDF-4CFA-A227-35F1D1B61290}" type="presParOf" srcId="{CD65EAFB-DEE4-47B3-A13D-AD2A1B878F2C}" destId="{3FD25C97-03B9-46E0-A57E-61215658B5B8}" srcOrd="1" destOrd="0" presId="urn:microsoft.com/office/officeart/2005/8/layout/hierarchy3"/>
    <dgm:cxn modelId="{C2FABBAE-C665-4BBF-8DDD-16A8E47D0E8D}" type="presParOf" srcId="{CD2EB47B-CD90-4243-9757-4BE34A35ED7A}" destId="{D3404DCC-67D6-4DA7-B400-0C5EBC041B24}" srcOrd="1" destOrd="0" presId="urn:microsoft.com/office/officeart/2005/8/layout/hierarchy3"/>
    <dgm:cxn modelId="{5DC3C057-F06D-48B1-BE88-1E201814FF7E}" type="presParOf" srcId="{83D1A01F-FB81-4E21-A2F4-3BF1D6BBA884}" destId="{8018C901-CC44-4EA2-A84F-6E6E1386A1FA}" srcOrd="1" destOrd="0" presId="urn:microsoft.com/office/officeart/2005/8/layout/hierarchy3"/>
    <dgm:cxn modelId="{027319E8-0581-4914-AD5D-82D91D5EE20B}" type="presParOf" srcId="{8018C901-CC44-4EA2-A84F-6E6E1386A1FA}" destId="{F4B6924E-48FF-4820-A177-8D627DB25226}" srcOrd="0" destOrd="0" presId="urn:microsoft.com/office/officeart/2005/8/layout/hierarchy3"/>
    <dgm:cxn modelId="{68D3CBA3-3845-44F2-8562-88FE5722421E}" type="presParOf" srcId="{F4B6924E-48FF-4820-A177-8D627DB25226}" destId="{1FB58A90-72F4-4130-ACFB-67FDAC2C6E2F}" srcOrd="0" destOrd="0" presId="urn:microsoft.com/office/officeart/2005/8/layout/hierarchy3"/>
    <dgm:cxn modelId="{3E50C8C7-C571-48AA-9F63-894EFEC56388}" type="presParOf" srcId="{F4B6924E-48FF-4820-A177-8D627DB25226}" destId="{D5413C02-E8B2-4D90-8EEB-DD07A45489B6}" srcOrd="1" destOrd="0" presId="urn:microsoft.com/office/officeart/2005/8/layout/hierarchy3"/>
    <dgm:cxn modelId="{0402B37E-F0C7-4AC2-93DA-E31790C343C0}" type="presParOf" srcId="{8018C901-CC44-4EA2-A84F-6E6E1386A1FA}" destId="{17B1E1C1-EC14-4177-941D-6D290D135DE5}" srcOrd="1" destOrd="0" presId="urn:microsoft.com/office/officeart/2005/8/layout/hierarchy3"/>
    <dgm:cxn modelId="{8DD64A70-A089-4910-9AC7-2675D94F52C9}" type="presParOf" srcId="{17B1E1C1-EC14-4177-941D-6D290D135DE5}" destId="{94F19FF1-D9C5-454A-9DB2-5EB1A3850966}" srcOrd="0" destOrd="0" presId="urn:microsoft.com/office/officeart/2005/8/layout/hierarchy3"/>
    <dgm:cxn modelId="{070B0270-F587-4CB4-BC3C-932966DAFA76}" type="presParOf" srcId="{17B1E1C1-EC14-4177-941D-6D290D135DE5}" destId="{0B204FB3-D2A0-46B4-8E57-F30B97268092}" srcOrd="1" destOrd="0" presId="urn:microsoft.com/office/officeart/2005/8/layout/hierarchy3"/>
    <dgm:cxn modelId="{412DF5B7-B5B1-45FD-8B8F-F648FA61ECCF}" type="presParOf" srcId="{17B1E1C1-EC14-4177-941D-6D290D135DE5}" destId="{D5C2C6BB-6BB8-4F34-A6E3-ECDA3C0377A9}" srcOrd="2" destOrd="0" presId="urn:microsoft.com/office/officeart/2005/8/layout/hierarchy3"/>
    <dgm:cxn modelId="{16F2D3FF-D131-420F-BE55-260B01148ED4}" type="presParOf" srcId="{17B1E1C1-EC14-4177-941D-6D290D135DE5}" destId="{C73272D2-E705-432A-A696-1758079BFF2D}" srcOrd="3" destOrd="0" presId="urn:microsoft.com/office/officeart/2005/8/layout/hierarchy3"/>
    <dgm:cxn modelId="{BE280289-48EE-4175-A792-61551EB32E4D}" type="presParOf" srcId="{83D1A01F-FB81-4E21-A2F4-3BF1D6BBA884}" destId="{F8C0BDA1-4BBA-4505-8794-F641D5545518}" srcOrd="2" destOrd="0" presId="urn:microsoft.com/office/officeart/2005/8/layout/hierarchy3"/>
    <dgm:cxn modelId="{6008BCD1-2CDD-4E6F-A781-2A7CF9C3EFB5}" type="presParOf" srcId="{F8C0BDA1-4BBA-4505-8794-F641D5545518}" destId="{D5E7EB03-8F23-48F9-ADFA-F98F5FEE685A}" srcOrd="0" destOrd="0" presId="urn:microsoft.com/office/officeart/2005/8/layout/hierarchy3"/>
    <dgm:cxn modelId="{9353639B-5D45-4F0F-BA36-D43EEA603FB6}" type="presParOf" srcId="{D5E7EB03-8F23-48F9-ADFA-F98F5FEE685A}" destId="{018D914B-E852-4827-A070-AA03E91365A3}" srcOrd="0" destOrd="0" presId="urn:microsoft.com/office/officeart/2005/8/layout/hierarchy3"/>
    <dgm:cxn modelId="{C3E00E2E-AF07-401D-84C3-D2E912EDA68B}" type="presParOf" srcId="{D5E7EB03-8F23-48F9-ADFA-F98F5FEE685A}" destId="{49CFFFD1-D679-4873-809A-8061CD440ADC}" srcOrd="1" destOrd="0" presId="urn:microsoft.com/office/officeart/2005/8/layout/hierarchy3"/>
    <dgm:cxn modelId="{251453DE-A626-42B1-80C4-34A31ED5255B}" type="presParOf" srcId="{F8C0BDA1-4BBA-4505-8794-F641D5545518}" destId="{C3F6B44D-6B06-4B8B-8C24-4F529CC2697E}" srcOrd="1" destOrd="0" presId="urn:microsoft.com/office/officeart/2005/8/layout/hierarchy3"/>
  </dgm:cxnLst>
  <dgm:bg/>
  <dgm:whole>
    <a:effectLst>
      <a:reflection blurRad="6350" stA="50000" endA="300" endPos="555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623298-AE18-424B-9111-7FFABBAB6D6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E11AB8A-E295-4A72-B8BC-61BA1B9162B6}">
      <dgm:prSet custT="1"/>
      <dgm:spPr/>
      <dgm:t>
        <a:bodyPr/>
        <a:lstStyle/>
        <a:p>
          <a:pPr rtl="0"/>
          <a:r>
            <a:rPr lang="en-US" sz="1800" b="1" dirty="0" smtClean="0"/>
            <a:t>Symptomatic /severe </a:t>
          </a:r>
          <a:r>
            <a:rPr lang="en-US" sz="1800" b="1" dirty="0" err="1" smtClean="0"/>
            <a:t>hypercalcemia</a:t>
          </a:r>
          <a:r>
            <a:rPr lang="en-US" sz="1800" b="1" dirty="0" smtClean="0"/>
            <a:t>, BMD is not in the osteoporotic range</a:t>
          </a:r>
          <a:endParaRPr lang="en-US" sz="1800" b="1" dirty="0"/>
        </a:p>
      </dgm:t>
    </dgm:pt>
    <dgm:pt modelId="{0E1C39BA-29F1-4257-9384-909C69CCCD72}" type="parTrans" cxnId="{D6A3E2AC-3C37-403B-A816-E80B0AF73C96}">
      <dgm:prSet/>
      <dgm:spPr/>
      <dgm:t>
        <a:bodyPr/>
        <a:lstStyle/>
        <a:p>
          <a:endParaRPr lang="en-US"/>
        </a:p>
      </dgm:t>
    </dgm:pt>
    <dgm:pt modelId="{DAEB6519-1804-42AE-9979-509EE7EDE25E}" type="sibTrans" cxnId="{D6A3E2AC-3C37-403B-A816-E80B0AF73C96}">
      <dgm:prSet/>
      <dgm:spPr/>
      <dgm:t>
        <a:bodyPr/>
        <a:lstStyle/>
        <a:p>
          <a:endParaRPr lang="en-US"/>
        </a:p>
      </dgm:t>
    </dgm:pt>
    <dgm:pt modelId="{31CCA413-0C76-4587-BBA3-1254C8F27B1B}">
      <dgm:prSet custT="1"/>
      <dgm:spPr/>
      <dgm:t>
        <a:bodyPr/>
        <a:lstStyle/>
        <a:p>
          <a:pPr rtl="0"/>
          <a:r>
            <a:rPr lang="en-US" sz="1800" b="1" dirty="0" smtClean="0"/>
            <a:t>Osteoporosis and risk for fracture.</a:t>
          </a:r>
          <a:endParaRPr lang="en-US" sz="1800" b="1" dirty="0"/>
        </a:p>
      </dgm:t>
    </dgm:pt>
    <dgm:pt modelId="{DB07B8EA-DDE1-4887-A7A1-B93352FB27CB}" type="parTrans" cxnId="{8AB637D2-2C48-4157-99ED-13F3850CC3F3}">
      <dgm:prSet/>
      <dgm:spPr/>
      <dgm:t>
        <a:bodyPr/>
        <a:lstStyle/>
        <a:p>
          <a:endParaRPr lang="en-US"/>
        </a:p>
      </dgm:t>
    </dgm:pt>
    <dgm:pt modelId="{E5953FC1-6AEA-4548-8EDA-61C2ACBB14A4}" type="sibTrans" cxnId="{8AB637D2-2C48-4157-99ED-13F3850CC3F3}">
      <dgm:prSet/>
      <dgm:spPr/>
      <dgm:t>
        <a:bodyPr/>
        <a:lstStyle/>
        <a:p>
          <a:endParaRPr lang="en-US"/>
        </a:p>
      </dgm:t>
    </dgm:pt>
    <dgm:pt modelId="{A4B4F058-9CC4-4908-8D02-AD021ECB557A}">
      <dgm:prSet/>
      <dgm:spPr/>
      <dgm:t>
        <a:bodyPr/>
        <a:lstStyle/>
        <a:p>
          <a:pPr rtl="0"/>
          <a:r>
            <a:rPr lang="en-US" b="1" dirty="0" smtClean="0"/>
            <a:t>If there is no need to improve bone density or to lower the serum calcium</a:t>
          </a:r>
          <a:endParaRPr lang="en-US" b="1" dirty="0"/>
        </a:p>
      </dgm:t>
    </dgm:pt>
    <dgm:pt modelId="{12753EC5-4A36-420D-9BBF-7555D5669297}" type="parTrans" cxnId="{C5F1F59E-66CD-4067-A20D-46A450463430}">
      <dgm:prSet/>
      <dgm:spPr/>
      <dgm:t>
        <a:bodyPr/>
        <a:lstStyle/>
        <a:p>
          <a:endParaRPr lang="en-US"/>
        </a:p>
      </dgm:t>
    </dgm:pt>
    <dgm:pt modelId="{97C64BD3-B468-40BB-A981-97676E763D31}" type="sibTrans" cxnId="{C5F1F59E-66CD-4067-A20D-46A450463430}">
      <dgm:prSet/>
      <dgm:spPr/>
      <dgm:t>
        <a:bodyPr/>
        <a:lstStyle/>
        <a:p>
          <a:endParaRPr lang="en-US"/>
        </a:p>
      </dgm:t>
    </dgm:pt>
    <dgm:pt modelId="{AB118DF2-6EEC-4F4D-934B-7C9D9F9C3FC4}">
      <dgm:prSet custT="1"/>
      <dgm:spPr/>
      <dgm:t>
        <a:bodyPr/>
        <a:lstStyle/>
        <a:p>
          <a:pPr rtl="0"/>
          <a:r>
            <a:rPr lang="en-US" sz="1800" b="1" i="0" dirty="0" smtClean="0"/>
            <a:t>Severe </a:t>
          </a:r>
          <a:r>
            <a:rPr lang="en-US" sz="1800" b="1" i="0" dirty="0" err="1" smtClean="0"/>
            <a:t>hypercalcemia</a:t>
          </a:r>
          <a:r>
            <a:rPr lang="en-US" sz="1800" b="1" i="0" dirty="0" smtClean="0"/>
            <a:t> and very low bone density who are unable to have surgery </a:t>
          </a:r>
          <a:endParaRPr lang="en-US" sz="1800" b="1" dirty="0"/>
        </a:p>
      </dgm:t>
    </dgm:pt>
    <dgm:pt modelId="{86914113-7974-4E68-B1E0-1A744CC4517A}" type="parTrans" cxnId="{0C63C80D-DE2B-418B-85D4-D009C43FCD5C}">
      <dgm:prSet/>
      <dgm:spPr/>
      <dgm:t>
        <a:bodyPr/>
        <a:lstStyle/>
        <a:p>
          <a:endParaRPr lang="en-US"/>
        </a:p>
      </dgm:t>
    </dgm:pt>
    <dgm:pt modelId="{9446E621-D84F-4718-AF2E-77F47BE27AA3}" type="sibTrans" cxnId="{0C63C80D-DE2B-418B-85D4-D009C43FCD5C}">
      <dgm:prSet/>
      <dgm:spPr/>
      <dgm:t>
        <a:bodyPr/>
        <a:lstStyle/>
        <a:p>
          <a:endParaRPr lang="en-US"/>
        </a:p>
      </dgm:t>
    </dgm:pt>
    <dgm:pt modelId="{C683E05E-B357-4D4F-8A4A-3F54527FDD25}" type="pres">
      <dgm:prSet presAssocID="{FE623298-AE18-424B-9111-7FFABBAB6D65}" presName="Name0" presStyleCnt="0">
        <dgm:presLayoutVars>
          <dgm:dir/>
          <dgm:animLvl val="lvl"/>
          <dgm:resizeHandles/>
        </dgm:presLayoutVars>
      </dgm:prSet>
      <dgm:spPr/>
      <dgm:t>
        <a:bodyPr/>
        <a:lstStyle/>
        <a:p>
          <a:endParaRPr lang="en-US"/>
        </a:p>
      </dgm:t>
    </dgm:pt>
    <dgm:pt modelId="{C9695A81-89DA-4E9E-B25C-FA1E1FC66E11}" type="pres">
      <dgm:prSet presAssocID="{BE11AB8A-E295-4A72-B8BC-61BA1B9162B6}" presName="linNode" presStyleCnt="0"/>
      <dgm:spPr/>
    </dgm:pt>
    <dgm:pt modelId="{7DC7B0E6-EA01-4B82-8647-1390E81A3D39}" type="pres">
      <dgm:prSet presAssocID="{BE11AB8A-E295-4A72-B8BC-61BA1B9162B6}" presName="parentShp" presStyleLbl="node1" presStyleIdx="0" presStyleCnt="4">
        <dgm:presLayoutVars>
          <dgm:bulletEnabled val="1"/>
        </dgm:presLayoutVars>
      </dgm:prSet>
      <dgm:spPr/>
      <dgm:t>
        <a:bodyPr/>
        <a:lstStyle/>
        <a:p>
          <a:endParaRPr lang="en-US"/>
        </a:p>
      </dgm:t>
    </dgm:pt>
    <dgm:pt modelId="{449BE048-D76C-4E87-AF39-2D0812C9CE14}" type="pres">
      <dgm:prSet presAssocID="{BE11AB8A-E295-4A72-B8BC-61BA1B9162B6}" presName="childShp" presStyleLbl="bgAccFollowNode1" presStyleIdx="0" presStyleCnt="4" custLinFactNeighborX="-1408" custLinFactNeighborY="852">
        <dgm:presLayoutVars>
          <dgm:bulletEnabled val="1"/>
        </dgm:presLayoutVars>
      </dgm:prSet>
      <dgm:spPr/>
    </dgm:pt>
    <dgm:pt modelId="{9158791D-D0C0-4119-AFF2-743C90119009}" type="pres">
      <dgm:prSet presAssocID="{DAEB6519-1804-42AE-9979-509EE7EDE25E}" presName="spacing" presStyleCnt="0"/>
      <dgm:spPr/>
    </dgm:pt>
    <dgm:pt modelId="{9448E0CD-0F28-4AF9-8C28-EEB52374D3C2}" type="pres">
      <dgm:prSet presAssocID="{31CCA413-0C76-4587-BBA3-1254C8F27B1B}" presName="linNode" presStyleCnt="0"/>
      <dgm:spPr/>
    </dgm:pt>
    <dgm:pt modelId="{470E38DA-5915-4833-95D6-549D4F7177A8}" type="pres">
      <dgm:prSet presAssocID="{31CCA413-0C76-4587-BBA3-1254C8F27B1B}" presName="parentShp" presStyleLbl="node1" presStyleIdx="1" presStyleCnt="4">
        <dgm:presLayoutVars>
          <dgm:bulletEnabled val="1"/>
        </dgm:presLayoutVars>
      </dgm:prSet>
      <dgm:spPr/>
      <dgm:t>
        <a:bodyPr/>
        <a:lstStyle/>
        <a:p>
          <a:endParaRPr lang="en-US"/>
        </a:p>
      </dgm:t>
    </dgm:pt>
    <dgm:pt modelId="{374A6886-5333-4B6E-87B6-E16B589B1E3C}" type="pres">
      <dgm:prSet presAssocID="{31CCA413-0C76-4587-BBA3-1254C8F27B1B}" presName="childShp" presStyleLbl="bgAccFollowNode1" presStyleIdx="1" presStyleCnt="4" custLinFactNeighborX="939" custLinFactNeighborY="-179">
        <dgm:presLayoutVars>
          <dgm:bulletEnabled val="1"/>
        </dgm:presLayoutVars>
      </dgm:prSet>
      <dgm:spPr/>
    </dgm:pt>
    <dgm:pt modelId="{CB9BCECD-35C5-49DA-B30B-8A35779938A0}" type="pres">
      <dgm:prSet presAssocID="{E5953FC1-6AEA-4548-8EDA-61C2ACBB14A4}" presName="spacing" presStyleCnt="0"/>
      <dgm:spPr/>
    </dgm:pt>
    <dgm:pt modelId="{7DE4DEBF-FF2B-4859-B64B-96878580151B}" type="pres">
      <dgm:prSet presAssocID="{A4B4F058-9CC4-4908-8D02-AD021ECB557A}" presName="linNode" presStyleCnt="0"/>
      <dgm:spPr/>
    </dgm:pt>
    <dgm:pt modelId="{347A98CB-A85E-45E7-B15E-5BD48BD80C95}" type="pres">
      <dgm:prSet presAssocID="{A4B4F058-9CC4-4908-8D02-AD021ECB557A}" presName="parentShp" presStyleLbl="node1" presStyleIdx="2" presStyleCnt="4">
        <dgm:presLayoutVars>
          <dgm:bulletEnabled val="1"/>
        </dgm:presLayoutVars>
      </dgm:prSet>
      <dgm:spPr/>
      <dgm:t>
        <a:bodyPr/>
        <a:lstStyle/>
        <a:p>
          <a:endParaRPr lang="en-US"/>
        </a:p>
      </dgm:t>
    </dgm:pt>
    <dgm:pt modelId="{03ADAC9A-A2DA-4ABA-82C0-023C429A752C}" type="pres">
      <dgm:prSet presAssocID="{A4B4F058-9CC4-4908-8D02-AD021ECB557A}" presName="childShp" presStyleLbl="bgAccFollowNode1" presStyleIdx="2" presStyleCnt="4" custLinFactNeighborX="1643" custLinFactNeighborY="-648">
        <dgm:presLayoutVars>
          <dgm:bulletEnabled val="1"/>
        </dgm:presLayoutVars>
      </dgm:prSet>
      <dgm:spPr/>
    </dgm:pt>
    <dgm:pt modelId="{B3A6F5EF-5C86-4193-9C71-3B645C6524B0}" type="pres">
      <dgm:prSet presAssocID="{97C64BD3-B468-40BB-A981-97676E763D31}" presName="spacing" presStyleCnt="0"/>
      <dgm:spPr/>
    </dgm:pt>
    <dgm:pt modelId="{813A8B87-6A5D-4CAB-AF79-C7DE864B8CA6}" type="pres">
      <dgm:prSet presAssocID="{AB118DF2-6EEC-4F4D-934B-7C9D9F9C3FC4}" presName="linNode" presStyleCnt="0"/>
      <dgm:spPr/>
    </dgm:pt>
    <dgm:pt modelId="{258A4DA7-995F-45DA-BF5B-44590BAB9E69}" type="pres">
      <dgm:prSet presAssocID="{AB118DF2-6EEC-4F4D-934B-7C9D9F9C3FC4}" presName="parentShp" presStyleLbl="node1" presStyleIdx="3" presStyleCnt="4">
        <dgm:presLayoutVars>
          <dgm:bulletEnabled val="1"/>
        </dgm:presLayoutVars>
      </dgm:prSet>
      <dgm:spPr/>
      <dgm:t>
        <a:bodyPr/>
        <a:lstStyle/>
        <a:p>
          <a:endParaRPr lang="en-US"/>
        </a:p>
      </dgm:t>
    </dgm:pt>
    <dgm:pt modelId="{12F927E9-C14C-470E-A2AE-3408CEB46381}" type="pres">
      <dgm:prSet presAssocID="{AB118DF2-6EEC-4F4D-934B-7C9D9F9C3FC4}" presName="childShp" presStyleLbl="bgAccFollowNode1" presStyleIdx="3" presStyleCnt="4">
        <dgm:presLayoutVars>
          <dgm:bulletEnabled val="1"/>
        </dgm:presLayoutVars>
      </dgm:prSet>
      <dgm:spPr/>
    </dgm:pt>
  </dgm:ptLst>
  <dgm:cxnLst>
    <dgm:cxn modelId="{C5F1F59E-66CD-4067-A20D-46A450463430}" srcId="{FE623298-AE18-424B-9111-7FFABBAB6D65}" destId="{A4B4F058-9CC4-4908-8D02-AD021ECB557A}" srcOrd="2" destOrd="0" parTransId="{12753EC5-4A36-420D-9BBF-7555D5669297}" sibTransId="{97C64BD3-B468-40BB-A981-97676E763D31}"/>
    <dgm:cxn modelId="{DD3632DD-4752-4C81-82E3-8B8B093D8C34}" type="presOf" srcId="{BE11AB8A-E295-4A72-B8BC-61BA1B9162B6}" destId="{7DC7B0E6-EA01-4B82-8647-1390E81A3D39}" srcOrd="0" destOrd="0" presId="urn:microsoft.com/office/officeart/2005/8/layout/vList6"/>
    <dgm:cxn modelId="{D6A3E2AC-3C37-403B-A816-E80B0AF73C96}" srcId="{FE623298-AE18-424B-9111-7FFABBAB6D65}" destId="{BE11AB8A-E295-4A72-B8BC-61BA1B9162B6}" srcOrd="0" destOrd="0" parTransId="{0E1C39BA-29F1-4257-9384-909C69CCCD72}" sibTransId="{DAEB6519-1804-42AE-9979-509EE7EDE25E}"/>
    <dgm:cxn modelId="{0C63C80D-DE2B-418B-85D4-D009C43FCD5C}" srcId="{FE623298-AE18-424B-9111-7FFABBAB6D65}" destId="{AB118DF2-6EEC-4F4D-934B-7C9D9F9C3FC4}" srcOrd="3" destOrd="0" parTransId="{86914113-7974-4E68-B1E0-1A744CC4517A}" sibTransId="{9446E621-D84F-4718-AF2E-77F47BE27AA3}"/>
    <dgm:cxn modelId="{8AB637D2-2C48-4157-99ED-13F3850CC3F3}" srcId="{FE623298-AE18-424B-9111-7FFABBAB6D65}" destId="{31CCA413-0C76-4587-BBA3-1254C8F27B1B}" srcOrd="1" destOrd="0" parTransId="{DB07B8EA-DDE1-4887-A7A1-B93352FB27CB}" sibTransId="{E5953FC1-6AEA-4548-8EDA-61C2ACBB14A4}"/>
    <dgm:cxn modelId="{33747DD8-A3A7-4A63-8B8C-DA2E43430FD2}" type="presOf" srcId="{A4B4F058-9CC4-4908-8D02-AD021ECB557A}" destId="{347A98CB-A85E-45E7-B15E-5BD48BD80C95}" srcOrd="0" destOrd="0" presId="urn:microsoft.com/office/officeart/2005/8/layout/vList6"/>
    <dgm:cxn modelId="{850768D9-1E28-4291-AAA4-EA154B7A7763}" type="presOf" srcId="{FE623298-AE18-424B-9111-7FFABBAB6D65}" destId="{C683E05E-B357-4D4F-8A4A-3F54527FDD25}" srcOrd="0" destOrd="0" presId="urn:microsoft.com/office/officeart/2005/8/layout/vList6"/>
    <dgm:cxn modelId="{D434D370-07B2-4C39-B202-CFC21D409981}" type="presOf" srcId="{31CCA413-0C76-4587-BBA3-1254C8F27B1B}" destId="{470E38DA-5915-4833-95D6-549D4F7177A8}" srcOrd="0" destOrd="0" presId="urn:microsoft.com/office/officeart/2005/8/layout/vList6"/>
    <dgm:cxn modelId="{5F6EC008-6878-47BC-954C-ADE51E43C89B}" type="presOf" srcId="{AB118DF2-6EEC-4F4D-934B-7C9D9F9C3FC4}" destId="{258A4DA7-995F-45DA-BF5B-44590BAB9E69}" srcOrd="0" destOrd="0" presId="urn:microsoft.com/office/officeart/2005/8/layout/vList6"/>
    <dgm:cxn modelId="{C6360C3F-7EA5-4F1A-BBAE-78DDE0B4342D}" type="presParOf" srcId="{C683E05E-B357-4D4F-8A4A-3F54527FDD25}" destId="{C9695A81-89DA-4E9E-B25C-FA1E1FC66E11}" srcOrd="0" destOrd="0" presId="urn:microsoft.com/office/officeart/2005/8/layout/vList6"/>
    <dgm:cxn modelId="{00C73CFB-BB3E-4F87-BBBD-CF1F9906E177}" type="presParOf" srcId="{C9695A81-89DA-4E9E-B25C-FA1E1FC66E11}" destId="{7DC7B0E6-EA01-4B82-8647-1390E81A3D39}" srcOrd="0" destOrd="0" presId="urn:microsoft.com/office/officeart/2005/8/layout/vList6"/>
    <dgm:cxn modelId="{DF0A2BDD-2253-495B-8837-269069F87430}" type="presParOf" srcId="{C9695A81-89DA-4E9E-B25C-FA1E1FC66E11}" destId="{449BE048-D76C-4E87-AF39-2D0812C9CE14}" srcOrd="1" destOrd="0" presId="urn:microsoft.com/office/officeart/2005/8/layout/vList6"/>
    <dgm:cxn modelId="{021B4F11-0AF0-4E0B-BC8F-D3C923674470}" type="presParOf" srcId="{C683E05E-B357-4D4F-8A4A-3F54527FDD25}" destId="{9158791D-D0C0-4119-AFF2-743C90119009}" srcOrd="1" destOrd="0" presId="urn:microsoft.com/office/officeart/2005/8/layout/vList6"/>
    <dgm:cxn modelId="{A97DC00F-402E-44CE-B53F-B858B3592103}" type="presParOf" srcId="{C683E05E-B357-4D4F-8A4A-3F54527FDD25}" destId="{9448E0CD-0F28-4AF9-8C28-EEB52374D3C2}" srcOrd="2" destOrd="0" presId="urn:microsoft.com/office/officeart/2005/8/layout/vList6"/>
    <dgm:cxn modelId="{BF4583C1-4E8F-4EE6-B39C-8A204502D4A5}" type="presParOf" srcId="{9448E0CD-0F28-4AF9-8C28-EEB52374D3C2}" destId="{470E38DA-5915-4833-95D6-549D4F7177A8}" srcOrd="0" destOrd="0" presId="urn:microsoft.com/office/officeart/2005/8/layout/vList6"/>
    <dgm:cxn modelId="{EA8A7E41-81F4-4E12-8BE4-9B6C2E786661}" type="presParOf" srcId="{9448E0CD-0F28-4AF9-8C28-EEB52374D3C2}" destId="{374A6886-5333-4B6E-87B6-E16B589B1E3C}" srcOrd="1" destOrd="0" presId="urn:microsoft.com/office/officeart/2005/8/layout/vList6"/>
    <dgm:cxn modelId="{F6B9E6AB-2306-4D20-9ED0-0C61822C8D8D}" type="presParOf" srcId="{C683E05E-B357-4D4F-8A4A-3F54527FDD25}" destId="{CB9BCECD-35C5-49DA-B30B-8A35779938A0}" srcOrd="3" destOrd="0" presId="urn:microsoft.com/office/officeart/2005/8/layout/vList6"/>
    <dgm:cxn modelId="{F65D1DCF-D675-4F04-BB77-9AB3A9D8CAF2}" type="presParOf" srcId="{C683E05E-B357-4D4F-8A4A-3F54527FDD25}" destId="{7DE4DEBF-FF2B-4859-B64B-96878580151B}" srcOrd="4" destOrd="0" presId="urn:microsoft.com/office/officeart/2005/8/layout/vList6"/>
    <dgm:cxn modelId="{333340D8-D5ED-45EE-9E50-CF1642066C14}" type="presParOf" srcId="{7DE4DEBF-FF2B-4859-B64B-96878580151B}" destId="{347A98CB-A85E-45E7-B15E-5BD48BD80C95}" srcOrd="0" destOrd="0" presId="urn:microsoft.com/office/officeart/2005/8/layout/vList6"/>
    <dgm:cxn modelId="{14A7FB94-613C-4150-89DF-1279E1F84091}" type="presParOf" srcId="{7DE4DEBF-FF2B-4859-B64B-96878580151B}" destId="{03ADAC9A-A2DA-4ABA-82C0-023C429A752C}" srcOrd="1" destOrd="0" presId="urn:microsoft.com/office/officeart/2005/8/layout/vList6"/>
    <dgm:cxn modelId="{51863315-D215-40EE-BCF2-0F2B12733739}" type="presParOf" srcId="{C683E05E-B357-4D4F-8A4A-3F54527FDD25}" destId="{B3A6F5EF-5C86-4193-9C71-3B645C6524B0}" srcOrd="5" destOrd="0" presId="urn:microsoft.com/office/officeart/2005/8/layout/vList6"/>
    <dgm:cxn modelId="{039BE1E6-DD19-421E-8511-09EED017839C}" type="presParOf" srcId="{C683E05E-B357-4D4F-8A4A-3F54527FDD25}" destId="{813A8B87-6A5D-4CAB-AF79-C7DE864B8CA6}" srcOrd="6" destOrd="0" presId="urn:microsoft.com/office/officeart/2005/8/layout/vList6"/>
    <dgm:cxn modelId="{AB455858-B768-41FA-9C6A-D4114E3CF01F}" type="presParOf" srcId="{813A8B87-6A5D-4CAB-AF79-C7DE864B8CA6}" destId="{258A4DA7-995F-45DA-BF5B-44590BAB9E69}" srcOrd="0" destOrd="0" presId="urn:microsoft.com/office/officeart/2005/8/layout/vList6"/>
    <dgm:cxn modelId="{D71B64EB-4AF7-4FEE-914B-B85135899AAA}" type="presParOf" srcId="{813A8B87-6A5D-4CAB-AF79-C7DE864B8CA6}" destId="{12F927E9-C14C-470E-A2AE-3408CEB4638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C52F676-C0D3-469A-829A-DD6AFEDB0BFF}"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6F6F7173-8390-4532-A9C4-C380B5AA51B0}">
      <dgm:prSet custT="1"/>
      <dgm:spPr/>
      <dgm:t>
        <a:bodyPr/>
        <a:lstStyle/>
        <a:p>
          <a:pPr rtl="0"/>
          <a:r>
            <a:rPr lang="en-US" sz="1600" b="1" dirty="0" smtClean="0"/>
            <a:t>Patients with calcium &gt;14 mg/</a:t>
          </a:r>
          <a:r>
            <a:rPr lang="en-US" sz="1600" b="1" dirty="0" err="1" smtClean="0"/>
            <a:t>dL</a:t>
          </a:r>
          <a:r>
            <a:rPr lang="en-US" sz="1600" b="1" dirty="0" smtClean="0"/>
            <a:t>  require more aggressive therapy.</a:t>
          </a:r>
          <a:endParaRPr lang="en-US" sz="1600" b="1" dirty="0"/>
        </a:p>
      </dgm:t>
    </dgm:pt>
    <dgm:pt modelId="{07A2DFAE-0416-4855-9E59-52C22498A423}" type="parTrans" cxnId="{0C9E1FA7-3318-4033-BC65-96517C874513}">
      <dgm:prSet/>
      <dgm:spPr/>
      <dgm:t>
        <a:bodyPr/>
        <a:lstStyle/>
        <a:p>
          <a:endParaRPr lang="en-US"/>
        </a:p>
      </dgm:t>
    </dgm:pt>
    <dgm:pt modelId="{2C890670-41AD-4E5E-B924-B8770E3CA70F}" type="sibTrans" cxnId="{0C9E1FA7-3318-4033-BC65-96517C874513}">
      <dgm:prSet/>
      <dgm:spPr/>
      <dgm:t>
        <a:bodyPr/>
        <a:lstStyle/>
        <a:p>
          <a:endParaRPr lang="en-US"/>
        </a:p>
      </dgm:t>
    </dgm:pt>
    <dgm:pt modelId="{5A07E65A-ADD1-4F50-A8AA-DDBBC4136070}">
      <dgm:prSet custT="1"/>
      <dgm:spPr/>
      <dgm:t>
        <a:bodyPr/>
        <a:lstStyle/>
        <a:p>
          <a:pPr rtl="0"/>
          <a:r>
            <a:rPr lang="en-US" sz="1600" b="1" dirty="0" smtClean="0"/>
            <a:t>Volume expansion with isotonic saline at an initial rate of 200 to 300 mL/hour that is then adjusted to maintain the urine output at 100 to 150 mL/hour.</a:t>
          </a:r>
          <a:endParaRPr lang="en-US" sz="1600" b="1" dirty="0"/>
        </a:p>
      </dgm:t>
    </dgm:pt>
    <dgm:pt modelId="{7826E25E-9614-4126-911D-652112C409C2}" type="parTrans" cxnId="{307D2AFF-2FF7-4BE7-BEBB-E33B59E3BCF9}">
      <dgm:prSet/>
      <dgm:spPr/>
      <dgm:t>
        <a:bodyPr/>
        <a:lstStyle/>
        <a:p>
          <a:endParaRPr lang="en-US"/>
        </a:p>
      </dgm:t>
    </dgm:pt>
    <dgm:pt modelId="{F03F2B7E-1940-4EB4-8BDA-54C12FDBAEF7}" type="sibTrans" cxnId="{307D2AFF-2FF7-4BE7-BEBB-E33B59E3BCF9}">
      <dgm:prSet/>
      <dgm:spPr/>
      <dgm:t>
        <a:bodyPr/>
        <a:lstStyle/>
        <a:p>
          <a:endParaRPr lang="en-US"/>
        </a:p>
      </dgm:t>
    </dgm:pt>
    <dgm:pt modelId="{BD66EC5D-6634-4768-8E6F-59651819A672}">
      <dgm:prSet custT="1"/>
      <dgm:spPr/>
      <dgm:t>
        <a:bodyPr/>
        <a:lstStyle/>
        <a:p>
          <a:pPr rtl="0"/>
          <a:r>
            <a:rPr lang="en-US" sz="1600" b="1" dirty="0" smtClean="0"/>
            <a:t>Administration of salmon calcitonin (4 IU/kg) and repeat measurement of serum calcium in several hours. If a </a:t>
          </a:r>
          <a:r>
            <a:rPr lang="en-US" sz="1600" b="1" dirty="0" err="1" smtClean="0"/>
            <a:t>hypocalcemic</a:t>
          </a:r>
          <a:r>
            <a:rPr lang="en-US" sz="1600" b="1" dirty="0" smtClean="0"/>
            <a:t> response is noted, then the patient is calcitonin sensitive and the calcitonin can be repeated every 6 to 12 hours (4 to 8 IU/kg). </a:t>
          </a:r>
          <a:endParaRPr lang="en-US" sz="1600" b="1" dirty="0"/>
        </a:p>
      </dgm:t>
    </dgm:pt>
    <dgm:pt modelId="{5EA40921-E8AB-4B44-9CAC-D38A8612B721}" type="parTrans" cxnId="{CCF81937-D692-4DF5-B37E-1FE5B10DCA51}">
      <dgm:prSet/>
      <dgm:spPr/>
      <dgm:t>
        <a:bodyPr/>
        <a:lstStyle/>
        <a:p>
          <a:endParaRPr lang="en-US"/>
        </a:p>
      </dgm:t>
    </dgm:pt>
    <dgm:pt modelId="{FE91D6F5-1525-49D6-B868-D5B95EB653FC}" type="sibTrans" cxnId="{CCF81937-D692-4DF5-B37E-1FE5B10DCA51}">
      <dgm:prSet/>
      <dgm:spPr/>
      <dgm:t>
        <a:bodyPr/>
        <a:lstStyle/>
        <a:p>
          <a:endParaRPr lang="en-US"/>
        </a:p>
      </dgm:t>
    </dgm:pt>
    <dgm:pt modelId="{4EC13F3A-D3E8-46D8-945C-86EE7FF6A4FF}">
      <dgm:prSet custT="1"/>
      <dgm:spPr>
        <a:effectLst>
          <a:reflection blurRad="6350" stA="50000" endA="300" endPos="55500" dist="50800" dir="5400000" sy="-100000" algn="bl" rotWithShape="0"/>
        </a:effectLst>
      </dgm:spPr>
      <dgm:t>
        <a:bodyPr/>
        <a:lstStyle/>
        <a:p>
          <a:pPr rtl="0"/>
          <a:r>
            <a:rPr lang="en-US" sz="1600" b="1" dirty="0" smtClean="0"/>
            <a:t>The concurrent administration of </a:t>
          </a:r>
          <a:r>
            <a:rPr lang="en-US" sz="1600" b="1" dirty="0" err="1" smtClean="0"/>
            <a:t>zoledronic</a:t>
          </a:r>
          <a:r>
            <a:rPr lang="en-US" sz="1600" b="1" dirty="0" smtClean="0"/>
            <a:t> acid (ZA; 4 mg intravenously [IV] over 15 minutes) or </a:t>
          </a:r>
          <a:r>
            <a:rPr lang="en-US" sz="1600" b="1" dirty="0" err="1" smtClean="0"/>
            <a:t>pamidronate</a:t>
          </a:r>
          <a:r>
            <a:rPr lang="en-US" sz="1600" b="1" dirty="0" smtClean="0"/>
            <a:t> (60 to 90 mg over two hours), preferably ZA because it is superior to </a:t>
          </a:r>
          <a:r>
            <a:rPr lang="en-US" sz="1600" b="1" dirty="0" err="1" smtClean="0"/>
            <a:t>pamidronate</a:t>
          </a:r>
          <a:r>
            <a:rPr lang="en-US" sz="1600" b="1" dirty="0" smtClean="0"/>
            <a:t> in reversing </a:t>
          </a:r>
          <a:r>
            <a:rPr lang="en-US" sz="1600" b="1" dirty="0" err="1" smtClean="0"/>
            <a:t>hypercalcemia</a:t>
          </a:r>
          <a:r>
            <a:rPr lang="en-US" sz="1600" b="1" dirty="0" smtClean="0"/>
            <a:t> related to malignancy.</a:t>
          </a:r>
          <a:endParaRPr lang="en-US" sz="1600" b="1" dirty="0"/>
        </a:p>
      </dgm:t>
    </dgm:pt>
    <dgm:pt modelId="{EA4CC354-A7BE-4940-9DF8-37EBFFD95174}" type="parTrans" cxnId="{4EE9F69E-2631-46BB-BEC5-9F7CCD19D93D}">
      <dgm:prSet/>
      <dgm:spPr/>
      <dgm:t>
        <a:bodyPr/>
        <a:lstStyle/>
        <a:p>
          <a:endParaRPr lang="en-US"/>
        </a:p>
      </dgm:t>
    </dgm:pt>
    <dgm:pt modelId="{B4997236-50D0-4A25-A381-E007DE400DD8}" type="sibTrans" cxnId="{4EE9F69E-2631-46BB-BEC5-9F7CCD19D93D}">
      <dgm:prSet/>
      <dgm:spPr/>
      <dgm:t>
        <a:bodyPr/>
        <a:lstStyle/>
        <a:p>
          <a:endParaRPr lang="en-US"/>
        </a:p>
      </dgm:t>
    </dgm:pt>
    <dgm:pt modelId="{DCF9D615-DFD2-4D14-885F-8D41F309C905}" type="pres">
      <dgm:prSet presAssocID="{6C52F676-C0D3-469A-829A-DD6AFEDB0BFF}" presName="linear" presStyleCnt="0">
        <dgm:presLayoutVars>
          <dgm:animLvl val="lvl"/>
          <dgm:resizeHandles val="exact"/>
        </dgm:presLayoutVars>
      </dgm:prSet>
      <dgm:spPr/>
      <dgm:t>
        <a:bodyPr/>
        <a:lstStyle/>
        <a:p>
          <a:endParaRPr lang="en-US"/>
        </a:p>
      </dgm:t>
    </dgm:pt>
    <dgm:pt modelId="{5309350C-35FB-4324-8ECD-5877E296D142}" type="pres">
      <dgm:prSet presAssocID="{6F6F7173-8390-4532-A9C4-C380B5AA51B0}" presName="parentText" presStyleLbl="node1" presStyleIdx="0" presStyleCnt="4">
        <dgm:presLayoutVars>
          <dgm:chMax val="0"/>
          <dgm:bulletEnabled val="1"/>
        </dgm:presLayoutVars>
      </dgm:prSet>
      <dgm:spPr/>
      <dgm:t>
        <a:bodyPr/>
        <a:lstStyle/>
        <a:p>
          <a:endParaRPr lang="en-US"/>
        </a:p>
      </dgm:t>
    </dgm:pt>
    <dgm:pt modelId="{B782F0F5-1936-4FB9-BB9D-CB9E0B78B0A5}" type="pres">
      <dgm:prSet presAssocID="{2C890670-41AD-4E5E-B924-B8770E3CA70F}" presName="spacer" presStyleCnt="0"/>
      <dgm:spPr/>
    </dgm:pt>
    <dgm:pt modelId="{2D40715F-81C7-47D3-9C6B-7C14624A165C}" type="pres">
      <dgm:prSet presAssocID="{5A07E65A-ADD1-4F50-A8AA-DDBBC4136070}" presName="parentText" presStyleLbl="node1" presStyleIdx="1" presStyleCnt="4">
        <dgm:presLayoutVars>
          <dgm:chMax val="0"/>
          <dgm:bulletEnabled val="1"/>
        </dgm:presLayoutVars>
      </dgm:prSet>
      <dgm:spPr/>
      <dgm:t>
        <a:bodyPr/>
        <a:lstStyle/>
        <a:p>
          <a:endParaRPr lang="en-US"/>
        </a:p>
      </dgm:t>
    </dgm:pt>
    <dgm:pt modelId="{0B510360-8D3B-412E-ABD8-70B72CBCAA80}" type="pres">
      <dgm:prSet presAssocID="{F03F2B7E-1940-4EB4-8BDA-54C12FDBAEF7}" presName="spacer" presStyleCnt="0"/>
      <dgm:spPr/>
    </dgm:pt>
    <dgm:pt modelId="{EF55B4FD-823B-4973-89D8-7E860A43799B}" type="pres">
      <dgm:prSet presAssocID="{BD66EC5D-6634-4768-8E6F-59651819A672}" presName="parentText" presStyleLbl="node1" presStyleIdx="2" presStyleCnt="4">
        <dgm:presLayoutVars>
          <dgm:chMax val="0"/>
          <dgm:bulletEnabled val="1"/>
        </dgm:presLayoutVars>
      </dgm:prSet>
      <dgm:spPr/>
      <dgm:t>
        <a:bodyPr/>
        <a:lstStyle/>
        <a:p>
          <a:endParaRPr lang="en-US"/>
        </a:p>
      </dgm:t>
    </dgm:pt>
    <dgm:pt modelId="{8FA96485-4364-4F9D-A0C5-140147AE9ADC}" type="pres">
      <dgm:prSet presAssocID="{FE91D6F5-1525-49D6-B868-D5B95EB653FC}" presName="spacer" presStyleCnt="0"/>
      <dgm:spPr/>
    </dgm:pt>
    <dgm:pt modelId="{B800BEF7-A789-4924-9095-84B569330A8A}" type="pres">
      <dgm:prSet presAssocID="{4EC13F3A-D3E8-46D8-945C-86EE7FF6A4FF}" presName="parentText" presStyleLbl="node1" presStyleIdx="3" presStyleCnt="4">
        <dgm:presLayoutVars>
          <dgm:chMax val="0"/>
          <dgm:bulletEnabled val="1"/>
        </dgm:presLayoutVars>
      </dgm:prSet>
      <dgm:spPr/>
      <dgm:t>
        <a:bodyPr/>
        <a:lstStyle/>
        <a:p>
          <a:endParaRPr lang="en-US"/>
        </a:p>
      </dgm:t>
    </dgm:pt>
  </dgm:ptLst>
  <dgm:cxnLst>
    <dgm:cxn modelId="{CCF81937-D692-4DF5-B37E-1FE5B10DCA51}" srcId="{6C52F676-C0D3-469A-829A-DD6AFEDB0BFF}" destId="{BD66EC5D-6634-4768-8E6F-59651819A672}" srcOrd="2" destOrd="0" parTransId="{5EA40921-E8AB-4B44-9CAC-D38A8612B721}" sibTransId="{FE91D6F5-1525-49D6-B868-D5B95EB653FC}"/>
    <dgm:cxn modelId="{24FCBB66-6E5B-4940-8159-5DFC8766AD8E}" type="presOf" srcId="{5A07E65A-ADD1-4F50-A8AA-DDBBC4136070}" destId="{2D40715F-81C7-47D3-9C6B-7C14624A165C}" srcOrd="0" destOrd="0" presId="urn:microsoft.com/office/officeart/2005/8/layout/vList2"/>
    <dgm:cxn modelId="{0182F8D6-7862-478C-A785-70B66965DFD4}" type="presOf" srcId="{BD66EC5D-6634-4768-8E6F-59651819A672}" destId="{EF55B4FD-823B-4973-89D8-7E860A43799B}" srcOrd="0" destOrd="0" presId="urn:microsoft.com/office/officeart/2005/8/layout/vList2"/>
    <dgm:cxn modelId="{307D2AFF-2FF7-4BE7-BEBB-E33B59E3BCF9}" srcId="{6C52F676-C0D3-469A-829A-DD6AFEDB0BFF}" destId="{5A07E65A-ADD1-4F50-A8AA-DDBBC4136070}" srcOrd="1" destOrd="0" parTransId="{7826E25E-9614-4126-911D-652112C409C2}" sibTransId="{F03F2B7E-1940-4EB4-8BDA-54C12FDBAEF7}"/>
    <dgm:cxn modelId="{4EE9F69E-2631-46BB-BEC5-9F7CCD19D93D}" srcId="{6C52F676-C0D3-469A-829A-DD6AFEDB0BFF}" destId="{4EC13F3A-D3E8-46D8-945C-86EE7FF6A4FF}" srcOrd="3" destOrd="0" parTransId="{EA4CC354-A7BE-4940-9DF8-37EBFFD95174}" sibTransId="{B4997236-50D0-4A25-A381-E007DE400DD8}"/>
    <dgm:cxn modelId="{A329F356-648F-49F8-8221-03457A2249EB}" type="presOf" srcId="{6F6F7173-8390-4532-A9C4-C380B5AA51B0}" destId="{5309350C-35FB-4324-8ECD-5877E296D142}" srcOrd="0" destOrd="0" presId="urn:microsoft.com/office/officeart/2005/8/layout/vList2"/>
    <dgm:cxn modelId="{8C4D9C53-42D1-4D6B-B4EC-D9AF79C5F122}" type="presOf" srcId="{4EC13F3A-D3E8-46D8-945C-86EE7FF6A4FF}" destId="{B800BEF7-A789-4924-9095-84B569330A8A}" srcOrd="0" destOrd="0" presId="urn:microsoft.com/office/officeart/2005/8/layout/vList2"/>
    <dgm:cxn modelId="{0C9E1FA7-3318-4033-BC65-96517C874513}" srcId="{6C52F676-C0D3-469A-829A-DD6AFEDB0BFF}" destId="{6F6F7173-8390-4532-A9C4-C380B5AA51B0}" srcOrd="0" destOrd="0" parTransId="{07A2DFAE-0416-4855-9E59-52C22498A423}" sibTransId="{2C890670-41AD-4E5E-B924-B8770E3CA70F}"/>
    <dgm:cxn modelId="{C317D497-965E-4591-80A6-46CB49E5C0D3}" type="presOf" srcId="{6C52F676-C0D3-469A-829A-DD6AFEDB0BFF}" destId="{DCF9D615-DFD2-4D14-885F-8D41F309C905}" srcOrd="0" destOrd="0" presId="urn:microsoft.com/office/officeart/2005/8/layout/vList2"/>
    <dgm:cxn modelId="{EDD1B8D1-3107-4A12-83B0-39CD740C690A}" type="presParOf" srcId="{DCF9D615-DFD2-4D14-885F-8D41F309C905}" destId="{5309350C-35FB-4324-8ECD-5877E296D142}" srcOrd="0" destOrd="0" presId="urn:microsoft.com/office/officeart/2005/8/layout/vList2"/>
    <dgm:cxn modelId="{70C9D06F-BC9D-4898-9632-BDBC7520B33B}" type="presParOf" srcId="{DCF9D615-DFD2-4D14-885F-8D41F309C905}" destId="{B782F0F5-1936-4FB9-BB9D-CB9E0B78B0A5}" srcOrd="1" destOrd="0" presId="urn:microsoft.com/office/officeart/2005/8/layout/vList2"/>
    <dgm:cxn modelId="{1C794B5D-441E-4D33-A45F-F96B5A1122DB}" type="presParOf" srcId="{DCF9D615-DFD2-4D14-885F-8D41F309C905}" destId="{2D40715F-81C7-47D3-9C6B-7C14624A165C}" srcOrd="2" destOrd="0" presId="urn:microsoft.com/office/officeart/2005/8/layout/vList2"/>
    <dgm:cxn modelId="{3A578FA8-D673-4935-8D61-ADBC44DC766F}" type="presParOf" srcId="{DCF9D615-DFD2-4D14-885F-8D41F309C905}" destId="{0B510360-8D3B-412E-ABD8-70B72CBCAA80}" srcOrd="3" destOrd="0" presId="urn:microsoft.com/office/officeart/2005/8/layout/vList2"/>
    <dgm:cxn modelId="{25EC13DC-AF19-4404-BBD1-EC8195B9D8B0}" type="presParOf" srcId="{DCF9D615-DFD2-4D14-885F-8D41F309C905}" destId="{EF55B4FD-823B-4973-89D8-7E860A43799B}" srcOrd="4" destOrd="0" presId="urn:microsoft.com/office/officeart/2005/8/layout/vList2"/>
    <dgm:cxn modelId="{FF49F9FA-259D-47D3-B1D9-02FBD1237BA3}" type="presParOf" srcId="{DCF9D615-DFD2-4D14-885F-8D41F309C905}" destId="{8FA96485-4364-4F9D-A0C5-140147AE9ADC}" srcOrd="5" destOrd="0" presId="urn:microsoft.com/office/officeart/2005/8/layout/vList2"/>
    <dgm:cxn modelId="{D1C3306E-AF49-4EB0-9152-EF91DF43F4FA}" type="presParOf" srcId="{DCF9D615-DFD2-4D14-885F-8D41F309C905}" destId="{B800BEF7-A789-4924-9095-84B569330A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F9B9164-72C5-41E7-BB50-F74F3A42F298}"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F0741EB2-614E-4BFF-AE14-A492C620A20E}">
      <dgm:prSet/>
      <dgm:spPr/>
      <dgm:t>
        <a:bodyPr/>
        <a:lstStyle/>
        <a:p>
          <a:pPr rtl="0"/>
          <a:r>
            <a:rPr lang="en-US" b="1" dirty="0" smtClean="0"/>
            <a:t>The administration of calcitonin plus saline should result in substantial reduction in serum calcium concentrations within 12 to 48 hours. The bisphosphonate will be effective by the second to fourth day, thereby maintaining control of the </a:t>
          </a:r>
          <a:r>
            <a:rPr lang="en-US" b="1" dirty="0" err="1" smtClean="0"/>
            <a:t>hypercalcemia</a:t>
          </a:r>
          <a:r>
            <a:rPr lang="en-US" b="1" dirty="0" smtClean="0"/>
            <a:t>.</a:t>
          </a:r>
          <a:endParaRPr lang="en-US" b="1" dirty="0"/>
        </a:p>
      </dgm:t>
    </dgm:pt>
    <dgm:pt modelId="{749D4AED-27D8-4724-80D6-C6DC6FAB34EA}" type="parTrans" cxnId="{BD302404-A13A-4CEF-8B5E-D04DFFC35BAA}">
      <dgm:prSet/>
      <dgm:spPr/>
      <dgm:t>
        <a:bodyPr/>
        <a:lstStyle/>
        <a:p>
          <a:endParaRPr lang="en-US"/>
        </a:p>
      </dgm:t>
    </dgm:pt>
    <dgm:pt modelId="{EC4F877A-B417-427C-9800-B4B9229F803C}" type="sibTrans" cxnId="{BD302404-A13A-4CEF-8B5E-D04DFFC35BAA}">
      <dgm:prSet/>
      <dgm:spPr/>
      <dgm:t>
        <a:bodyPr/>
        <a:lstStyle/>
        <a:p>
          <a:endParaRPr lang="en-US"/>
        </a:p>
      </dgm:t>
    </dgm:pt>
    <dgm:pt modelId="{5F321E7A-3F61-40B1-B803-93E17B50C639}">
      <dgm:prSet/>
      <dgm:spPr/>
      <dgm:t>
        <a:bodyPr/>
        <a:lstStyle/>
        <a:p>
          <a:pPr rtl="0"/>
          <a:r>
            <a:rPr lang="en-US" b="1" dirty="0" smtClean="0"/>
            <a:t>Hemodialysis should be considered, in addition to the above treatments, in patients who have serum calcium concentrations in the range of 18 to 20 mg/</a:t>
          </a:r>
          <a:r>
            <a:rPr lang="en-US" b="1" dirty="0" err="1" smtClean="0"/>
            <a:t>dL</a:t>
          </a:r>
          <a:r>
            <a:rPr lang="en-US" b="1" dirty="0" smtClean="0"/>
            <a:t> (4.5 to 5 </a:t>
          </a:r>
          <a:r>
            <a:rPr lang="en-US" b="1" dirty="0" err="1" smtClean="0"/>
            <a:t>mmol</a:t>
          </a:r>
          <a:r>
            <a:rPr lang="en-US" b="1" dirty="0" smtClean="0"/>
            <a:t>/L) and neurologic symptoms but a stable circulation or in those with severe </a:t>
          </a:r>
          <a:r>
            <a:rPr lang="en-US" b="1" dirty="0" err="1" smtClean="0"/>
            <a:t>hypercalcemia</a:t>
          </a:r>
          <a:r>
            <a:rPr lang="en-US" b="1" dirty="0" smtClean="0"/>
            <a:t> complicated by renal failure.</a:t>
          </a:r>
          <a:endParaRPr lang="en-US" b="1" dirty="0"/>
        </a:p>
      </dgm:t>
    </dgm:pt>
    <dgm:pt modelId="{BDC198EC-3398-4F94-ADF5-572A50393846}" type="parTrans" cxnId="{02739CB4-634F-4871-8207-B88F7682D848}">
      <dgm:prSet/>
      <dgm:spPr/>
      <dgm:t>
        <a:bodyPr/>
        <a:lstStyle/>
        <a:p>
          <a:endParaRPr lang="en-US"/>
        </a:p>
      </dgm:t>
    </dgm:pt>
    <dgm:pt modelId="{5CF4FCA1-B38E-419D-9F13-F18137D65CA1}" type="sibTrans" cxnId="{02739CB4-634F-4871-8207-B88F7682D848}">
      <dgm:prSet/>
      <dgm:spPr/>
      <dgm:t>
        <a:bodyPr/>
        <a:lstStyle/>
        <a:p>
          <a:endParaRPr lang="en-US"/>
        </a:p>
      </dgm:t>
    </dgm:pt>
    <dgm:pt modelId="{4E644116-24C9-474D-BEE0-E79D5A244992}">
      <dgm:prSet/>
      <dgm:spPr>
        <a:effectLst>
          <a:reflection blurRad="6350" stA="50000" endA="300" endPos="55500" dist="50800" dir="5400000" sy="-100000" algn="bl" rotWithShape="0"/>
        </a:effectLst>
      </dgm:spPr>
      <dgm:t>
        <a:bodyPr/>
        <a:lstStyle/>
        <a:p>
          <a:pPr rtl="0"/>
          <a:r>
            <a:rPr lang="en-US" b="1" i="0" dirty="0" smtClean="0"/>
            <a:t>For patients with severe, symptomatic </a:t>
          </a:r>
          <a:r>
            <a:rPr lang="en-US" b="1" i="0" dirty="0" err="1" smtClean="0"/>
            <a:t>hypercalcemia</a:t>
          </a:r>
          <a:r>
            <a:rPr lang="en-US" b="1" i="0" dirty="0" smtClean="0"/>
            <a:t> of malignancy that is refractory to ZA, </a:t>
          </a:r>
          <a:r>
            <a:rPr lang="en-US" b="1" i="0" dirty="0" err="1" smtClean="0"/>
            <a:t>denosomab</a:t>
          </a:r>
          <a:r>
            <a:rPr lang="en-US" b="1" i="0" dirty="0" smtClean="0"/>
            <a:t> is an alternative option.</a:t>
          </a:r>
          <a:endParaRPr lang="en-US" b="1" dirty="0"/>
        </a:p>
      </dgm:t>
    </dgm:pt>
    <dgm:pt modelId="{40DA7D50-F56E-4080-B3D9-CD40207DC307}" type="parTrans" cxnId="{E82E3B21-227C-4D76-82AF-4E313C1788B9}">
      <dgm:prSet/>
      <dgm:spPr/>
    </dgm:pt>
    <dgm:pt modelId="{987CCFB6-25A7-41AF-B6A7-04C7F570A5EB}" type="sibTrans" cxnId="{E82E3B21-227C-4D76-82AF-4E313C1788B9}">
      <dgm:prSet/>
      <dgm:spPr/>
    </dgm:pt>
    <dgm:pt modelId="{0F74AD22-BAF1-49FD-AD66-97660867DE48}" type="pres">
      <dgm:prSet presAssocID="{1F9B9164-72C5-41E7-BB50-F74F3A42F298}" presName="linear" presStyleCnt="0">
        <dgm:presLayoutVars>
          <dgm:animLvl val="lvl"/>
          <dgm:resizeHandles val="exact"/>
        </dgm:presLayoutVars>
      </dgm:prSet>
      <dgm:spPr/>
      <dgm:t>
        <a:bodyPr/>
        <a:lstStyle/>
        <a:p>
          <a:endParaRPr lang="en-US"/>
        </a:p>
      </dgm:t>
    </dgm:pt>
    <dgm:pt modelId="{3CEBCC7C-4878-442B-97BB-0D6ED2C697FB}" type="pres">
      <dgm:prSet presAssocID="{F0741EB2-614E-4BFF-AE14-A492C620A20E}" presName="parentText" presStyleLbl="node1" presStyleIdx="0" presStyleCnt="3">
        <dgm:presLayoutVars>
          <dgm:chMax val="0"/>
          <dgm:bulletEnabled val="1"/>
        </dgm:presLayoutVars>
      </dgm:prSet>
      <dgm:spPr/>
      <dgm:t>
        <a:bodyPr/>
        <a:lstStyle/>
        <a:p>
          <a:endParaRPr lang="en-US"/>
        </a:p>
      </dgm:t>
    </dgm:pt>
    <dgm:pt modelId="{9496C170-018F-4BC1-923A-0B571023A0A9}" type="pres">
      <dgm:prSet presAssocID="{EC4F877A-B417-427C-9800-B4B9229F803C}" presName="spacer" presStyleCnt="0"/>
      <dgm:spPr/>
    </dgm:pt>
    <dgm:pt modelId="{DA7C45AF-2A30-42BA-A116-39B6F6F72A94}" type="pres">
      <dgm:prSet presAssocID="{5F321E7A-3F61-40B1-B803-93E17B50C639}" presName="parentText" presStyleLbl="node1" presStyleIdx="1" presStyleCnt="3">
        <dgm:presLayoutVars>
          <dgm:chMax val="0"/>
          <dgm:bulletEnabled val="1"/>
        </dgm:presLayoutVars>
      </dgm:prSet>
      <dgm:spPr/>
      <dgm:t>
        <a:bodyPr/>
        <a:lstStyle/>
        <a:p>
          <a:endParaRPr lang="en-US"/>
        </a:p>
      </dgm:t>
    </dgm:pt>
    <dgm:pt modelId="{AD1789DE-6419-4ACF-9F66-25D6A8FEB093}" type="pres">
      <dgm:prSet presAssocID="{5CF4FCA1-B38E-419D-9F13-F18137D65CA1}" presName="spacer" presStyleCnt="0"/>
      <dgm:spPr/>
    </dgm:pt>
    <dgm:pt modelId="{FEF380CE-57CD-46AF-8DF5-FD2EB0891233}" type="pres">
      <dgm:prSet presAssocID="{4E644116-24C9-474D-BEE0-E79D5A244992}" presName="parentText" presStyleLbl="node1" presStyleIdx="2" presStyleCnt="3" custLinFactNeighborY="-1362">
        <dgm:presLayoutVars>
          <dgm:chMax val="0"/>
          <dgm:bulletEnabled val="1"/>
        </dgm:presLayoutVars>
      </dgm:prSet>
      <dgm:spPr/>
      <dgm:t>
        <a:bodyPr/>
        <a:lstStyle/>
        <a:p>
          <a:endParaRPr lang="en-US"/>
        </a:p>
      </dgm:t>
    </dgm:pt>
  </dgm:ptLst>
  <dgm:cxnLst>
    <dgm:cxn modelId="{02739CB4-634F-4871-8207-B88F7682D848}" srcId="{1F9B9164-72C5-41E7-BB50-F74F3A42F298}" destId="{5F321E7A-3F61-40B1-B803-93E17B50C639}" srcOrd="1" destOrd="0" parTransId="{BDC198EC-3398-4F94-ADF5-572A50393846}" sibTransId="{5CF4FCA1-B38E-419D-9F13-F18137D65CA1}"/>
    <dgm:cxn modelId="{3B8D05E4-D21B-4BA8-9CA1-439C4823C345}" type="presOf" srcId="{1F9B9164-72C5-41E7-BB50-F74F3A42F298}" destId="{0F74AD22-BAF1-49FD-AD66-97660867DE48}" srcOrd="0" destOrd="0" presId="urn:microsoft.com/office/officeart/2005/8/layout/vList2"/>
    <dgm:cxn modelId="{B7132EB9-B927-4B8B-99C5-4FCC792A4D1C}" type="presOf" srcId="{F0741EB2-614E-4BFF-AE14-A492C620A20E}" destId="{3CEBCC7C-4878-442B-97BB-0D6ED2C697FB}" srcOrd="0" destOrd="0" presId="urn:microsoft.com/office/officeart/2005/8/layout/vList2"/>
    <dgm:cxn modelId="{0D873E0A-CF63-4699-AAAC-1D68B55A5B67}" type="presOf" srcId="{4E644116-24C9-474D-BEE0-E79D5A244992}" destId="{FEF380CE-57CD-46AF-8DF5-FD2EB0891233}" srcOrd="0" destOrd="0" presId="urn:microsoft.com/office/officeart/2005/8/layout/vList2"/>
    <dgm:cxn modelId="{8C878951-8764-4B6C-ABA6-F88157C3C65E}" type="presOf" srcId="{5F321E7A-3F61-40B1-B803-93E17B50C639}" destId="{DA7C45AF-2A30-42BA-A116-39B6F6F72A94}" srcOrd="0" destOrd="0" presId="urn:microsoft.com/office/officeart/2005/8/layout/vList2"/>
    <dgm:cxn modelId="{E82E3B21-227C-4D76-82AF-4E313C1788B9}" srcId="{1F9B9164-72C5-41E7-BB50-F74F3A42F298}" destId="{4E644116-24C9-474D-BEE0-E79D5A244992}" srcOrd="2" destOrd="0" parTransId="{40DA7D50-F56E-4080-B3D9-CD40207DC307}" sibTransId="{987CCFB6-25A7-41AF-B6A7-04C7F570A5EB}"/>
    <dgm:cxn modelId="{BD302404-A13A-4CEF-8B5E-D04DFFC35BAA}" srcId="{1F9B9164-72C5-41E7-BB50-F74F3A42F298}" destId="{F0741EB2-614E-4BFF-AE14-A492C620A20E}" srcOrd="0" destOrd="0" parTransId="{749D4AED-27D8-4724-80D6-C6DC6FAB34EA}" sibTransId="{EC4F877A-B417-427C-9800-B4B9229F803C}"/>
    <dgm:cxn modelId="{BC1D9DBA-EC95-4511-8712-68A4F6904CFD}" type="presParOf" srcId="{0F74AD22-BAF1-49FD-AD66-97660867DE48}" destId="{3CEBCC7C-4878-442B-97BB-0D6ED2C697FB}" srcOrd="0" destOrd="0" presId="urn:microsoft.com/office/officeart/2005/8/layout/vList2"/>
    <dgm:cxn modelId="{3205D161-8AA7-4228-AF47-A386C89C4A5B}" type="presParOf" srcId="{0F74AD22-BAF1-49FD-AD66-97660867DE48}" destId="{9496C170-018F-4BC1-923A-0B571023A0A9}" srcOrd="1" destOrd="0" presId="urn:microsoft.com/office/officeart/2005/8/layout/vList2"/>
    <dgm:cxn modelId="{02FDD307-0E4D-4843-AFD7-50C1365AFC46}" type="presParOf" srcId="{0F74AD22-BAF1-49FD-AD66-97660867DE48}" destId="{DA7C45AF-2A30-42BA-A116-39B6F6F72A94}" srcOrd="2" destOrd="0" presId="urn:microsoft.com/office/officeart/2005/8/layout/vList2"/>
    <dgm:cxn modelId="{AD900727-1A7C-4F78-BFC1-F2036DEE62D2}" type="presParOf" srcId="{0F74AD22-BAF1-49FD-AD66-97660867DE48}" destId="{AD1789DE-6419-4ACF-9F66-25D6A8FEB093}" srcOrd="3" destOrd="0" presId="urn:microsoft.com/office/officeart/2005/8/layout/vList2"/>
    <dgm:cxn modelId="{D54F45F6-CF4D-4382-8D75-52D5775BFA3E}" type="presParOf" srcId="{0F74AD22-BAF1-49FD-AD66-97660867DE48}" destId="{FEF380CE-57CD-46AF-8DF5-FD2EB08912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0ECBA-FCA4-854C-8C5E-ACFA2E6961D6}" type="doc">
      <dgm:prSet loTypeId="urn:microsoft.com/office/officeart/2008/layout/VerticalCurvedList" loCatId="" qsTypeId="urn:microsoft.com/office/officeart/2005/8/quickstyle/simple4" qsCatId="simple" csTypeId="urn:microsoft.com/office/officeart/2005/8/colors/colorful3" csCatId="colorful" phldr="1"/>
      <dgm:spPr/>
      <dgm:t>
        <a:bodyPr/>
        <a:lstStyle/>
        <a:p>
          <a:endParaRPr lang="en-US"/>
        </a:p>
      </dgm:t>
    </dgm:pt>
    <dgm:pt modelId="{7CE7610A-F411-D040-9E5F-185D38CBA063}">
      <dgm:prSet phldrT="[Text]" custT="1"/>
      <dgm:spPr/>
      <dgm:t>
        <a:bodyPr/>
        <a:lstStyle/>
        <a:p>
          <a:r>
            <a:rPr lang="en-US" sz="2800" b="1" dirty="0" smtClean="0">
              <a:solidFill>
                <a:schemeClr val="bg1"/>
              </a:solidFill>
            </a:rPr>
            <a:t>Mild</a:t>
          </a:r>
          <a:r>
            <a:rPr lang="en-US" sz="2400" dirty="0" smtClean="0">
              <a:solidFill>
                <a:schemeClr val="bg1"/>
              </a:solidFill>
            </a:rPr>
            <a:t>: Total </a:t>
          </a:r>
          <a:r>
            <a:rPr lang="en-US" sz="2400" dirty="0" err="1" smtClean="0">
              <a:solidFill>
                <a:schemeClr val="bg1"/>
              </a:solidFill>
            </a:rPr>
            <a:t>Ca</a:t>
          </a:r>
          <a:r>
            <a:rPr lang="en-US" sz="2400" dirty="0" smtClean="0">
              <a:solidFill>
                <a:schemeClr val="bg1"/>
              </a:solidFill>
            </a:rPr>
            <a:t> 10.5-11.9 mg/</a:t>
          </a:r>
          <a:r>
            <a:rPr lang="en-US" sz="2400" dirty="0" err="1" smtClean="0">
              <a:solidFill>
                <a:schemeClr val="bg1"/>
              </a:solidFill>
            </a:rPr>
            <a:t>dL</a:t>
          </a:r>
          <a:r>
            <a:rPr lang="en-US" sz="2400" dirty="0" smtClean="0">
              <a:solidFill>
                <a:schemeClr val="bg1"/>
              </a:solidFill>
            </a:rPr>
            <a:t> (2.5-3 </a:t>
          </a:r>
          <a:r>
            <a:rPr lang="en-US" sz="2400" dirty="0" err="1" smtClean="0">
              <a:solidFill>
                <a:schemeClr val="bg1"/>
              </a:solidFill>
            </a:rPr>
            <a:t>mmol</a:t>
          </a:r>
          <a:r>
            <a:rPr lang="en-US" sz="2400" dirty="0" smtClean="0">
              <a:solidFill>
                <a:schemeClr val="bg1"/>
              </a:solidFill>
            </a:rPr>
            <a:t>/L)</a:t>
          </a:r>
          <a:endParaRPr lang="en-US" sz="2400" dirty="0">
            <a:solidFill>
              <a:schemeClr val="bg1"/>
            </a:solidFill>
          </a:endParaRPr>
        </a:p>
      </dgm:t>
    </dgm:pt>
    <dgm:pt modelId="{78093515-5843-E942-A5D2-D9A6505564E8}" type="parTrans" cxnId="{453EAB5E-41C3-C846-B04F-622614B206E9}">
      <dgm:prSet/>
      <dgm:spPr/>
      <dgm:t>
        <a:bodyPr/>
        <a:lstStyle/>
        <a:p>
          <a:endParaRPr lang="en-US"/>
        </a:p>
      </dgm:t>
    </dgm:pt>
    <dgm:pt modelId="{AB89135E-39A9-954D-8FFE-E5DA905381CB}" type="sibTrans" cxnId="{453EAB5E-41C3-C846-B04F-622614B206E9}">
      <dgm:prSet/>
      <dgm:spPr/>
      <dgm:t>
        <a:bodyPr/>
        <a:lstStyle/>
        <a:p>
          <a:endParaRPr lang="en-US"/>
        </a:p>
      </dgm:t>
    </dgm:pt>
    <dgm:pt modelId="{CB198E77-40D4-F145-8724-DD571C238E25}">
      <dgm:prSet phldrT="[Text]" custT="1"/>
      <dgm:spPr/>
      <dgm:t>
        <a:bodyPr/>
        <a:lstStyle/>
        <a:p>
          <a:r>
            <a:rPr lang="da-DK" sz="2800" b="1" dirty="0" smtClean="0">
              <a:solidFill>
                <a:schemeClr val="bg1"/>
              </a:solidFill>
            </a:rPr>
            <a:t>Moderate</a:t>
          </a:r>
          <a:r>
            <a:rPr lang="da-DK" sz="2400" dirty="0" smtClean="0">
              <a:solidFill>
                <a:schemeClr val="bg1"/>
              </a:solidFill>
            </a:rPr>
            <a:t>: Total </a:t>
          </a:r>
          <a:r>
            <a:rPr lang="da-DK" sz="2400" dirty="0" err="1" smtClean="0">
              <a:solidFill>
                <a:schemeClr val="bg1"/>
              </a:solidFill>
            </a:rPr>
            <a:t>Ca</a:t>
          </a:r>
          <a:r>
            <a:rPr lang="da-DK" sz="2400" dirty="0" smtClean="0">
              <a:solidFill>
                <a:schemeClr val="bg1"/>
              </a:solidFill>
            </a:rPr>
            <a:t> 12-13.9 mg/</a:t>
          </a:r>
          <a:r>
            <a:rPr lang="da-DK" sz="2400" dirty="0" err="1" smtClean="0">
              <a:solidFill>
                <a:schemeClr val="bg1"/>
              </a:solidFill>
            </a:rPr>
            <a:t>dL</a:t>
          </a:r>
          <a:r>
            <a:rPr lang="da-DK" sz="2400" dirty="0" smtClean="0">
              <a:solidFill>
                <a:schemeClr val="bg1"/>
              </a:solidFill>
            </a:rPr>
            <a:t> (3-3.5 mmol/L)</a:t>
          </a:r>
          <a:endParaRPr lang="en-US" sz="2400" dirty="0">
            <a:solidFill>
              <a:schemeClr val="bg1"/>
            </a:solidFill>
          </a:endParaRPr>
        </a:p>
      </dgm:t>
    </dgm:pt>
    <dgm:pt modelId="{0301F13D-09A9-2E4B-9FA3-34BBFD488169}" type="parTrans" cxnId="{8C49AD62-E43F-BA4D-B116-467AA06D164B}">
      <dgm:prSet/>
      <dgm:spPr/>
      <dgm:t>
        <a:bodyPr/>
        <a:lstStyle/>
        <a:p>
          <a:endParaRPr lang="en-US"/>
        </a:p>
      </dgm:t>
    </dgm:pt>
    <dgm:pt modelId="{E05D7CBC-6B5C-904D-90C6-CDC7FC5F16B4}" type="sibTrans" cxnId="{8C49AD62-E43F-BA4D-B116-467AA06D164B}">
      <dgm:prSet/>
      <dgm:spPr/>
      <dgm:t>
        <a:bodyPr/>
        <a:lstStyle/>
        <a:p>
          <a:endParaRPr lang="en-US"/>
        </a:p>
      </dgm:t>
    </dgm:pt>
    <dgm:pt modelId="{9BB75F44-0A98-7643-9467-A65E15C2C290}">
      <dgm:prSet phldrT="[Text]" custT="1"/>
      <dgm:spPr/>
      <dgm:t>
        <a:bodyPr/>
        <a:lstStyle/>
        <a:p>
          <a:r>
            <a:rPr lang="en-US" sz="2800" b="1" dirty="0" err="1" smtClean="0">
              <a:solidFill>
                <a:schemeClr val="bg1"/>
              </a:solidFill>
            </a:rPr>
            <a:t>Hypercalcemic</a:t>
          </a:r>
          <a:r>
            <a:rPr lang="en-US" sz="2800" b="1" dirty="0" smtClean="0">
              <a:solidFill>
                <a:schemeClr val="bg1"/>
              </a:solidFill>
            </a:rPr>
            <a:t> crisis</a:t>
          </a:r>
          <a:r>
            <a:rPr lang="en-US" sz="2400" dirty="0" smtClean="0">
              <a:solidFill>
                <a:schemeClr val="bg1"/>
              </a:solidFill>
            </a:rPr>
            <a:t>: Total </a:t>
          </a:r>
          <a:r>
            <a:rPr lang="en-US" sz="2400" dirty="0" err="1" smtClean="0">
              <a:solidFill>
                <a:schemeClr val="bg1"/>
              </a:solidFill>
            </a:rPr>
            <a:t>Ca</a:t>
          </a:r>
          <a:r>
            <a:rPr lang="en-US" sz="2400" dirty="0" smtClean="0">
              <a:solidFill>
                <a:schemeClr val="bg1"/>
              </a:solidFill>
            </a:rPr>
            <a:t> 14-16 mg/</a:t>
          </a:r>
          <a:r>
            <a:rPr lang="en-US" sz="2400" dirty="0" err="1" smtClean="0">
              <a:solidFill>
                <a:schemeClr val="bg1"/>
              </a:solidFill>
            </a:rPr>
            <a:t>dL</a:t>
          </a:r>
          <a:r>
            <a:rPr lang="en-US" sz="2400" dirty="0" smtClean="0">
              <a:solidFill>
                <a:schemeClr val="bg1"/>
              </a:solidFill>
            </a:rPr>
            <a:t> (3.5-4 </a:t>
          </a:r>
          <a:r>
            <a:rPr lang="en-US" sz="2400" dirty="0" err="1" smtClean="0">
              <a:solidFill>
                <a:schemeClr val="bg1"/>
              </a:solidFill>
            </a:rPr>
            <a:t>mmol</a:t>
          </a:r>
          <a:r>
            <a:rPr lang="en-US" sz="2400" dirty="0" smtClean="0">
              <a:solidFill>
                <a:schemeClr val="bg1"/>
              </a:solidFill>
            </a:rPr>
            <a:t>/L) </a:t>
          </a:r>
          <a:endParaRPr lang="en-US" sz="2400" dirty="0">
            <a:solidFill>
              <a:schemeClr val="bg1"/>
            </a:solidFill>
          </a:endParaRPr>
        </a:p>
      </dgm:t>
    </dgm:pt>
    <dgm:pt modelId="{F7E12DCC-EAA6-5646-BFCC-8FAB724C12EF}" type="parTrans" cxnId="{8F9AF74D-36B0-8E42-98CB-8835D7B70A55}">
      <dgm:prSet/>
      <dgm:spPr/>
      <dgm:t>
        <a:bodyPr/>
        <a:lstStyle/>
        <a:p>
          <a:endParaRPr lang="en-US"/>
        </a:p>
      </dgm:t>
    </dgm:pt>
    <dgm:pt modelId="{99FA3C64-E4EF-6743-A216-7C3F02CBC444}" type="sibTrans" cxnId="{8F9AF74D-36B0-8E42-98CB-8835D7B70A55}">
      <dgm:prSet/>
      <dgm:spPr/>
      <dgm:t>
        <a:bodyPr/>
        <a:lstStyle/>
        <a:p>
          <a:endParaRPr lang="en-US"/>
        </a:p>
      </dgm:t>
    </dgm:pt>
    <dgm:pt modelId="{7F725637-3E39-E64A-8D75-BFD01151A70F}" type="pres">
      <dgm:prSet presAssocID="{7DD0ECBA-FCA4-854C-8C5E-ACFA2E6961D6}" presName="Name0" presStyleCnt="0">
        <dgm:presLayoutVars>
          <dgm:chMax val="7"/>
          <dgm:chPref val="7"/>
          <dgm:dir/>
        </dgm:presLayoutVars>
      </dgm:prSet>
      <dgm:spPr/>
      <dgm:t>
        <a:bodyPr/>
        <a:lstStyle/>
        <a:p>
          <a:endParaRPr lang="en-US"/>
        </a:p>
      </dgm:t>
    </dgm:pt>
    <dgm:pt modelId="{0D2197B0-FF62-1540-8223-F97F228B3E7A}" type="pres">
      <dgm:prSet presAssocID="{7DD0ECBA-FCA4-854C-8C5E-ACFA2E6961D6}" presName="Name1" presStyleCnt="0"/>
      <dgm:spPr/>
    </dgm:pt>
    <dgm:pt modelId="{D08AFAE0-7924-8C4C-9549-30B2560CB426}" type="pres">
      <dgm:prSet presAssocID="{7DD0ECBA-FCA4-854C-8C5E-ACFA2E6961D6}" presName="cycle" presStyleCnt="0"/>
      <dgm:spPr/>
    </dgm:pt>
    <dgm:pt modelId="{705497A6-B6C3-A749-A237-7F71C7BA2061}" type="pres">
      <dgm:prSet presAssocID="{7DD0ECBA-FCA4-854C-8C5E-ACFA2E6961D6}" presName="srcNode" presStyleLbl="node1" presStyleIdx="0" presStyleCnt="3"/>
      <dgm:spPr/>
    </dgm:pt>
    <dgm:pt modelId="{AC924CDD-52E3-ED40-AA9C-373B3F34FD10}" type="pres">
      <dgm:prSet presAssocID="{7DD0ECBA-FCA4-854C-8C5E-ACFA2E6961D6}" presName="conn" presStyleLbl="parChTrans1D2" presStyleIdx="0" presStyleCnt="1"/>
      <dgm:spPr/>
      <dgm:t>
        <a:bodyPr/>
        <a:lstStyle/>
        <a:p>
          <a:endParaRPr lang="en-US"/>
        </a:p>
      </dgm:t>
    </dgm:pt>
    <dgm:pt modelId="{437FC23D-63E1-BF48-8DCB-3722595FB772}" type="pres">
      <dgm:prSet presAssocID="{7DD0ECBA-FCA4-854C-8C5E-ACFA2E6961D6}" presName="extraNode" presStyleLbl="node1" presStyleIdx="0" presStyleCnt="3"/>
      <dgm:spPr/>
    </dgm:pt>
    <dgm:pt modelId="{72CC80E6-105B-A948-8D24-517B0247DAB5}" type="pres">
      <dgm:prSet presAssocID="{7DD0ECBA-FCA4-854C-8C5E-ACFA2E6961D6}" presName="dstNode" presStyleLbl="node1" presStyleIdx="0" presStyleCnt="3"/>
      <dgm:spPr/>
    </dgm:pt>
    <dgm:pt modelId="{57BCBDEE-B8D0-EB4C-AA9F-74EFFC096BC1}" type="pres">
      <dgm:prSet presAssocID="{7CE7610A-F411-D040-9E5F-185D38CBA063}" presName="text_1" presStyleLbl="node1" presStyleIdx="0" presStyleCnt="3">
        <dgm:presLayoutVars>
          <dgm:bulletEnabled val="1"/>
        </dgm:presLayoutVars>
      </dgm:prSet>
      <dgm:spPr/>
      <dgm:t>
        <a:bodyPr/>
        <a:lstStyle/>
        <a:p>
          <a:endParaRPr lang="en-US"/>
        </a:p>
      </dgm:t>
    </dgm:pt>
    <dgm:pt modelId="{D12367CE-73DF-D647-A931-1FAD8A1449FF}" type="pres">
      <dgm:prSet presAssocID="{7CE7610A-F411-D040-9E5F-185D38CBA063}" presName="accent_1" presStyleCnt="0"/>
      <dgm:spPr/>
    </dgm:pt>
    <dgm:pt modelId="{275637C6-CE50-EA43-A92C-FFC907066241}" type="pres">
      <dgm:prSet presAssocID="{7CE7610A-F411-D040-9E5F-185D38CBA063}" presName="accentRepeatNode" presStyleLbl="solidFgAcc1" presStyleIdx="0" presStyleCnt="3"/>
      <dgm:spPr/>
    </dgm:pt>
    <dgm:pt modelId="{A31534FD-C2B4-D945-B071-F676B10094AE}" type="pres">
      <dgm:prSet presAssocID="{CB198E77-40D4-F145-8724-DD571C238E25}" presName="text_2" presStyleLbl="node1" presStyleIdx="1" presStyleCnt="3">
        <dgm:presLayoutVars>
          <dgm:bulletEnabled val="1"/>
        </dgm:presLayoutVars>
      </dgm:prSet>
      <dgm:spPr/>
      <dgm:t>
        <a:bodyPr/>
        <a:lstStyle/>
        <a:p>
          <a:endParaRPr lang="en-US"/>
        </a:p>
      </dgm:t>
    </dgm:pt>
    <dgm:pt modelId="{9E478775-0387-F344-986C-69104CD98415}" type="pres">
      <dgm:prSet presAssocID="{CB198E77-40D4-F145-8724-DD571C238E25}" presName="accent_2" presStyleCnt="0"/>
      <dgm:spPr/>
    </dgm:pt>
    <dgm:pt modelId="{63F95800-0A4E-FE4C-BBE2-E8262F6439C6}" type="pres">
      <dgm:prSet presAssocID="{CB198E77-40D4-F145-8724-DD571C238E25}" presName="accentRepeatNode" presStyleLbl="solidFgAcc1" presStyleIdx="1" presStyleCnt="3"/>
      <dgm:spPr/>
    </dgm:pt>
    <dgm:pt modelId="{25E02B06-517D-FD40-8C51-5D75379F546E}" type="pres">
      <dgm:prSet presAssocID="{9BB75F44-0A98-7643-9467-A65E15C2C290}" presName="text_3" presStyleLbl="node1" presStyleIdx="2" presStyleCnt="3">
        <dgm:presLayoutVars>
          <dgm:bulletEnabled val="1"/>
        </dgm:presLayoutVars>
      </dgm:prSet>
      <dgm:spPr/>
      <dgm:t>
        <a:bodyPr/>
        <a:lstStyle/>
        <a:p>
          <a:endParaRPr lang="en-US"/>
        </a:p>
      </dgm:t>
    </dgm:pt>
    <dgm:pt modelId="{E49A04B9-9E07-F94C-8303-97D92D5DE5CA}" type="pres">
      <dgm:prSet presAssocID="{9BB75F44-0A98-7643-9467-A65E15C2C290}" presName="accent_3" presStyleCnt="0"/>
      <dgm:spPr/>
    </dgm:pt>
    <dgm:pt modelId="{72B33471-BFF1-BE40-925B-D5FC2C1C886B}" type="pres">
      <dgm:prSet presAssocID="{9BB75F44-0A98-7643-9467-A65E15C2C290}" presName="accentRepeatNode" presStyleLbl="solidFgAcc1" presStyleIdx="2" presStyleCnt="3"/>
      <dgm:spPr/>
    </dgm:pt>
  </dgm:ptLst>
  <dgm:cxnLst>
    <dgm:cxn modelId="{8F9AF74D-36B0-8E42-98CB-8835D7B70A55}" srcId="{7DD0ECBA-FCA4-854C-8C5E-ACFA2E6961D6}" destId="{9BB75F44-0A98-7643-9467-A65E15C2C290}" srcOrd="2" destOrd="0" parTransId="{F7E12DCC-EAA6-5646-BFCC-8FAB724C12EF}" sibTransId="{99FA3C64-E4EF-6743-A216-7C3F02CBC444}"/>
    <dgm:cxn modelId="{453EAB5E-41C3-C846-B04F-622614B206E9}" srcId="{7DD0ECBA-FCA4-854C-8C5E-ACFA2E6961D6}" destId="{7CE7610A-F411-D040-9E5F-185D38CBA063}" srcOrd="0" destOrd="0" parTransId="{78093515-5843-E942-A5D2-D9A6505564E8}" sibTransId="{AB89135E-39A9-954D-8FFE-E5DA905381CB}"/>
    <dgm:cxn modelId="{76B836ED-DCD3-A244-91AC-84720DF2CA08}" type="presOf" srcId="{CB198E77-40D4-F145-8724-DD571C238E25}" destId="{A31534FD-C2B4-D945-B071-F676B10094AE}" srcOrd="0" destOrd="0" presId="urn:microsoft.com/office/officeart/2008/layout/VerticalCurvedList"/>
    <dgm:cxn modelId="{9E81961D-2981-764D-9DA4-75F54C7685C6}" type="presOf" srcId="{7DD0ECBA-FCA4-854C-8C5E-ACFA2E6961D6}" destId="{7F725637-3E39-E64A-8D75-BFD01151A70F}" srcOrd="0" destOrd="0" presId="urn:microsoft.com/office/officeart/2008/layout/VerticalCurvedList"/>
    <dgm:cxn modelId="{D2D628EC-04E6-304D-89BB-DB5BC5F029A9}" type="presOf" srcId="{9BB75F44-0A98-7643-9467-A65E15C2C290}" destId="{25E02B06-517D-FD40-8C51-5D75379F546E}" srcOrd="0" destOrd="0" presId="urn:microsoft.com/office/officeart/2008/layout/VerticalCurvedList"/>
    <dgm:cxn modelId="{946006BF-D78D-1A46-B374-DD05A05E8929}" type="presOf" srcId="{7CE7610A-F411-D040-9E5F-185D38CBA063}" destId="{57BCBDEE-B8D0-EB4C-AA9F-74EFFC096BC1}" srcOrd="0" destOrd="0" presId="urn:microsoft.com/office/officeart/2008/layout/VerticalCurvedList"/>
    <dgm:cxn modelId="{5B173910-89D9-B948-AEBF-693245EB0327}" type="presOf" srcId="{AB89135E-39A9-954D-8FFE-E5DA905381CB}" destId="{AC924CDD-52E3-ED40-AA9C-373B3F34FD10}" srcOrd="0" destOrd="0" presId="urn:microsoft.com/office/officeart/2008/layout/VerticalCurvedList"/>
    <dgm:cxn modelId="{8C49AD62-E43F-BA4D-B116-467AA06D164B}" srcId="{7DD0ECBA-FCA4-854C-8C5E-ACFA2E6961D6}" destId="{CB198E77-40D4-F145-8724-DD571C238E25}" srcOrd="1" destOrd="0" parTransId="{0301F13D-09A9-2E4B-9FA3-34BBFD488169}" sibTransId="{E05D7CBC-6B5C-904D-90C6-CDC7FC5F16B4}"/>
    <dgm:cxn modelId="{D4E1D148-B18D-4644-89C7-BFDD52236C4D}" type="presParOf" srcId="{7F725637-3E39-E64A-8D75-BFD01151A70F}" destId="{0D2197B0-FF62-1540-8223-F97F228B3E7A}" srcOrd="0" destOrd="0" presId="urn:microsoft.com/office/officeart/2008/layout/VerticalCurvedList"/>
    <dgm:cxn modelId="{A50AE240-07F6-514D-98EB-F64C183B6B00}" type="presParOf" srcId="{0D2197B0-FF62-1540-8223-F97F228B3E7A}" destId="{D08AFAE0-7924-8C4C-9549-30B2560CB426}" srcOrd="0" destOrd="0" presId="urn:microsoft.com/office/officeart/2008/layout/VerticalCurvedList"/>
    <dgm:cxn modelId="{9B466CB4-1745-814B-AD27-4D3EF12FA31D}" type="presParOf" srcId="{D08AFAE0-7924-8C4C-9549-30B2560CB426}" destId="{705497A6-B6C3-A749-A237-7F71C7BA2061}" srcOrd="0" destOrd="0" presId="urn:microsoft.com/office/officeart/2008/layout/VerticalCurvedList"/>
    <dgm:cxn modelId="{78D1B968-469A-7047-9C18-FFCF920E4C36}" type="presParOf" srcId="{D08AFAE0-7924-8C4C-9549-30B2560CB426}" destId="{AC924CDD-52E3-ED40-AA9C-373B3F34FD10}" srcOrd="1" destOrd="0" presId="urn:microsoft.com/office/officeart/2008/layout/VerticalCurvedList"/>
    <dgm:cxn modelId="{BAF836B2-1546-894D-89A5-25C1A0D8E253}" type="presParOf" srcId="{D08AFAE0-7924-8C4C-9549-30B2560CB426}" destId="{437FC23D-63E1-BF48-8DCB-3722595FB772}" srcOrd="2" destOrd="0" presId="urn:microsoft.com/office/officeart/2008/layout/VerticalCurvedList"/>
    <dgm:cxn modelId="{F36DF124-5840-A144-B50F-695BFE8C90D5}" type="presParOf" srcId="{D08AFAE0-7924-8C4C-9549-30B2560CB426}" destId="{72CC80E6-105B-A948-8D24-517B0247DAB5}" srcOrd="3" destOrd="0" presId="urn:microsoft.com/office/officeart/2008/layout/VerticalCurvedList"/>
    <dgm:cxn modelId="{7E42D758-9FC8-C64E-83C6-6CE0375A8030}" type="presParOf" srcId="{0D2197B0-FF62-1540-8223-F97F228B3E7A}" destId="{57BCBDEE-B8D0-EB4C-AA9F-74EFFC096BC1}" srcOrd="1" destOrd="0" presId="urn:microsoft.com/office/officeart/2008/layout/VerticalCurvedList"/>
    <dgm:cxn modelId="{D9DD4D95-AD6F-F949-B113-D496D1C13D8F}" type="presParOf" srcId="{0D2197B0-FF62-1540-8223-F97F228B3E7A}" destId="{D12367CE-73DF-D647-A931-1FAD8A1449FF}" srcOrd="2" destOrd="0" presId="urn:microsoft.com/office/officeart/2008/layout/VerticalCurvedList"/>
    <dgm:cxn modelId="{1DC82802-6070-BE4D-871B-17B40EBBD4E9}" type="presParOf" srcId="{D12367CE-73DF-D647-A931-1FAD8A1449FF}" destId="{275637C6-CE50-EA43-A92C-FFC907066241}" srcOrd="0" destOrd="0" presId="urn:microsoft.com/office/officeart/2008/layout/VerticalCurvedList"/>
    <dgm:cxn modelId="{2AE3F78A-F8B0-3148-9588-665045F21EE3}" type="presParOf" srcId="{0D2197B0-FF62-1540-8223-F97F228B3E7A}" destId="{A31534FD-C2B4-D945-B071-F676B10094AE}" srcOrd="3" destOrd="0" presId="urn:microsoft.com/office/officeart/2008/layout/VerticalCurvedList"/>
    <dgm:cxn modelId="{7EF6B422-CE05-9F4E-8950-3B882A5E58F3}" type="presParOf" srcId="{0D2197B0-FF62-1540-8223-F97F228B3E7A}" destId="{9E478775-0387-F344-986C-69104CD98415}" srcOrd="4" destOrd="0" presId="urn:microsoft.com/office/officeart/2008/layout/VerticalCurvedList"/>
    <dgm:cxn modelId="{4CF22F41-BCB0-5B4C-A585-D174C90BBE91}" type="presParOf" srcId="{9E478775-0387-F344-986C-69104CD98415}" destId="{63F95800-0A4E-FE4C-BBE2-E8262F6439C6}" srcOrd="0" destOrd="0" presId="urn:microsoft.com/office/officeart/2008/layout/VerticalCurvedList"/>
    <dgm:cxn modelId="{1B6446EE-D110-AE4F-9484-45CC7B82881C}" type="presParOf" srcId="{0D2197B0-FF62-1540-8223-F97F228B3E7A}" destId="{25E02B06-517D-FD40-8C51-5D75379F546E}" srcOrd="5" destOrd="0" presId="urn:microsoft.com/office/officeart/2008/layout/VerticalCurvedList"/>
    <dgm:cxn modelId="{6B8093E8-8F5C-6042-BD89-082661D1ACD8}" type="presParOf" srcId="{0D2197B0-FF62-1540-8223-F97F228B3E7A}" destId="{E49A04B9-9E07-F94C-8303-97D92D5DE5CA}" srcOrd="6" destOrd="0" presId="urn:microsoft.com/office/officeart/2008/layout/VerticalCurvedList"/>
    <dgm:cxn modelId="{08837AFA-BF94-EA42-B6A0-3B2B32D26D93}" type="presParOf" srcId="{E49A04B9-9E07-F94C-8303-97D92D5DE5CA}" destId="{72B33471-BFF1-BE40-925B-D5FC2C1C88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D73ECD-D708-49E5-B904-3DBD0DE3A3B0}" type="doc">
      <dgm:prSet loTypeId="urn:microsoft.com/office/officeart/2005/8/layout/vList2" loCatId="list" qsTypeId="urn:microsoft.com/office/officeart/2005/8/quickstyle/simple3" qsCatId="simple" csTypeId="urn:microsoft.com/office/officeart/2005/8/colors/accent5_3" csCatId="accent5" phldr="1"/>
      <dgm:spPr/>
      <dgm:t>
        <a:bodyPr/>
        <a:lstStyle/>
        <a:p>
          <a:endParaRPr lang="en-US"/>
        </a:p>
      </dgm:t>
    </dgm:pt>
    <dgm:pt modelId="{80E4822F-9E06-4452-A1DF-125C584C41FE}">
      <dgm:prSet/>
      <dgm:spPr/>
      <dgm:t>
        <a:bodyPr/>
        <a:lstStyle/>
        <a:p>
          <a:pPr rtl="0"/>
          <a:r>
            <a:rPr lang="en-US" b="1" dirty="0" smtClean="0"/>
            <a:t>Mean serum calcium concentration &lt;1.0 mg/</a:t>
          </a:r>
          <a:r>
            <a:rPr lang="en-US" b="1" dirty="0" err="1" smtClean="0"/>
            <a:t>dL</a:t>
          </a:r>
          <a:r>
            <a:rPr lang="en-US" b="1" dirty="0" smtClean="0"/>
            <a:t> (0.25 </a:t>
          </a:r>
          <a:r>
            <a:rPr lang="en-US" b="1" dirty="0" err="1" smtClean="0"/>
            <a:t>mmol</a:t>
          </a:r>
          <a:r>
            <a:rPr lang="en-US" b="1" dirty="0" smtClean="0"/>
            <a:t>/L) above the upper limit of the normal range. </a:t>
          </a:r>
          <a:endParaRPr lang="en-US" b="1" dirty="0"/>
        </a:p>
      </dgm:t>
    </dgm:pt>
    <dgm:pt modelId="{6D70C9A9-3C7B-403E-A48A-55BEFD5610A2}" type="parTrans" cxnId="{4643FD44-1FA6-43A9-A411-823D27E372C8}">
      <dgm:prSet/>
      <dgm:spPr/>
      <dgm:t>
        <a:bodyPr/>
        <a:lstStyle/>
        <a:p>
          <a:endParaRPr lang="en-US"/>
        </a:p>
      </dgm:t>
    </dgm:pt>
    <dgm:pt modelId="{CFBCB4C6-C834-4231-BCE3-FB397B9C8D56}" type="sibTrans" cxnId="{4643FD44-1FA6-43A9-A411-823D27E372C8}">
      <dgm:prSet/>
      <dgm:spPr/>
      <dgm:t>
        <a:bodyPr/>
        <a:lstStyle/>
        <a:p>
          <a:endParaRPr lang="en-US"/>
        </a:p>
      </dgm:t>
    </dgm:pt>
    <dgm:pt modelId="{60DFE8E6-A913-4CC9-894F-490CF3C41890}">
      <dgm:prSet/>
      <dgm:spPr/>
      <dgm:t>
        <a:bodyPr/>
        <a:lstStyle/>
        <a:p>
          <a:pPr rtl="0"/>
          <a:r>
            <a:rPr lang="en-US" b="1" dirty="0" smtClean="0"/>
            <a:t>In most patients, serum calcium and PTH levels remain stable.</a:t>
          </a:r>
          <a:endParaRPr lang="en-US" b="1" dirty="0"/>
        </a:p>
      </dgm:t>
    </dgm:pt>
    <dgm:pt modelId="{8BA18E57-8217-4031-B397-2ECE4E819194}" type="parTrans" cxnId="{5B4C518D-AB9A-48CF-967D-3DB43150C485}">
      <dgm:prSet/>
      <dgm:spPr/>
      <dgm:t>
        <a:bodyPr/>
        <a:lstStyle/>
        <a:p>
          <a:endParaRPr lang="en-US"/>
        </a:p>
      </dgm:t>
    </dgm:pt>
    <dgm:pt modelId="{A559B6FB-4F6F-4E09-842C-148E700BFE18}" type="sibTrans" cxnId="{5B4C518D-AB9A-48CF-967D-3DB43150C485}">
      <dgm:prSet/>
      <dgm:spPr/>
      <dgm:t>
        <a:bodyPr/>
        <a:lstStyle/>
        <a:p>
          <a:endParaRPr lang="en-US"/>
        </a:p>
      </dgm:t>
    </dgm:pt>
    <dgm:pt modelId="{204FBDA7-3E2B-4E0C-9B0D-DDC68EE04608}">
      <dgm:prSet/>
      <dgm:spPr/>
      <dgm:t>
        <a:bodyPr/>
        <a:lstStyle/>
        <a:p>
          <a:pPr rtl="0"/>
          <a:r>
            <a:rPr lang="en-US" b="1" dirty="0" smtClean="0"/>
            <a:t>Nonspecific symptoms, such as fatigue, weakness, anorexia, mild depression, and mild cognitive or neuromuscular dysfunction, and others simply miss work often. </a:t>
          </a:r>
          <a:endParaRPr lang="en-US" b="1" dirty="0"/>
        </a:p>
      </dgm:t>
    </dgm:pt>
    <dgm:pt modelId="{B33CB6DE-4AE6-4774-92B9-6D9EE056EFF7}" type="parTrans" cxnId="{56195437-7602-40BB-AD00-2E9EF691E7E9}">
      <dgm:prSet/>
      <dgm:spPr/>
      <dgm:t>
        <a:bodyPr/>
        <a:lstStyle/>
        <a:p>
          <a:endParaRPr lang="en-US"/>
        </a:p>
      </dgm:t>
    </dgm:pt>
    <dgm:pt modelId="{12A378E8-6A29-4580-9BA0-6B272BB1F6BB}" type="sibTrans" cxnId="{56195437-7602-40BB-AD00-2E9EF691E7E9}">
      <dgm:prSet/>
      <dgm:spPr/>
      <dgm:t>
        <a:bodyPr/>
        <a:lstStyle/>
        <a:p>
          <a:endParaRPr lang="en-US"/>
        </a:p>
      </dgm:t>
    </dgm:pt>
    <dgm:pt modelId="{97D276EF-CBDD-44F6-855A-71C21AC856F8}" type="pres">
      <dgm:prSet presAssocID="{2DD73ECD-D708-49E5-B904-3DBD0DE3A3B0}" presName="linear" presStyleCnt="0">
        <dgm:presLayoutVars>
          <dgm:animLvl val="lvl"/>
          <dgm:resizeHandles val="exact"/>
        </dgm:presLayoutVars>
      </dgm:prSet>
      <dgm:spPr/>
      <dgm:t>
        <a:bodyPr/>
        <a:lstStyle/>
        <a:p>
          <a:endParaRPr lang="en-US"/>
        </a:p>
      </dgm:t>
    </dgm:pt>
    <dgm:pt modelId="{B6B348F5-FA2D-4551-80DC-F1826E642501}" type="pres">
      <dgm:prSet presAssocID="{80E4822F-9E06-4452-A1DF-125C584C41FE}" presName="parentText" presStyleLbl="node1" presStyleIdx="0" presStyleCnt="3">
        <dgm:presLayoutVars>
          <dgm:chMax val="0"/>
          <dgm:bulletEnabled val="1"/>
        </dgm:presLayoutVars>
      </dgm:prSet>
      <dgm:spPr/>
      <dgm:t>
        <a:bodyPr/>
        <a:lstStyle/>
        <a:p>
          <a:endParaRPr lang="en-US"/>
        </a:p>
      </dgm:t>
    </dgm:pt>
    <dgm:pt modelId="{D637AEDD-8164-41D1-8714-A6FC339E85DD}" type="pres">
      <dgm:prSet presAssocID="{CFBCB4C6-C834-4231-BCE3-FB397B9C8D56}" presName="spacer" presStyleCnt="0"/>
      <dgm:spPr/>
    </dgm:pt>
    <dgm:pt modelId="{5A31D7EF-DD44-4BCC-9057-4182C5B952F9}" type="pres">
      <dgm:prSet presAssocID="{60DFE8E6-A913-4CC9-894F-490CF3C41890}" presName="parentText" presStyleLbl="node1" presStyleIdx="1" presStyleCnt="3">
        <dgm:presLayoutVars>
          <dgm:chMax val="0"/>
          <dgm:bulletEnabled val="1"/>
        </dgm:presLayoutVars>
      </dgm:prSet>
      <dgm:spPr/>
      <dgm:t>
        <a:bodyPr/>
        <a:lstStyle/>
        <a:p>
          <a:endParaRPr lang="en-US"/>
        </a:p>
      </dgm:t>
    </dgm:pt>
    <dgm:pt modelId="{E518B48E-71C6-4ABE-95E1-35392E6C0519}" type="pres">
      <dgm:prSet presAssocID="{A559B6FB-4F6F-4E09-842C-148E700BFE18}" presName="spacer" presStyleCnt="0"/>
      <dgm:spPr/>
    </dgm:pt>
    <dgm:pt modelId="{878FDDDC-3B6E-4CF7-AD41-FB9C5DD786BD}" type="pres">
      <dgm:prSet presAssocID="{204FBDA7-3E2B-4E0C-9B0D-DDC68EE04608}" presName="parentText" presStyleLbl="node1" presStyleIdx="2" presStyleCnt="3">
        <dgm:presLayoutVars>
          <dgm:chMax val="0"/>
          <dgm:bulletEnabled val="1"/>
        </dgm:presLayoutVars>
      </dgm:prSet>
      <dgm:spPr/>
      <dgm:t>
        <a:bodyPr/>
        <a:lstStyle/>
        <a:p>
          <a:endParaRPr lang="en-US"/>
        </a:p>
      </dgm:t>
    </dgm:pt>
  </dgm:ptLst>
  <dgm:cxnLst>
    <dgm:cxn modelId="{0AA4B6C9-6119-41F0-98C3-D2849DE33D58}" type="presOf" srcId="{2DD73ECD-D708-49E5-B904-3DBD0DE3A3B0}" destId="{97D276EF-CBDD-44F6-855A-71C21AC856F8}" srcOrd="0" destOrd="0" presId="urn:microsoft.com/office/officeart/2005/8/layout/vList2"/>
    <dgm:cxn modelId="{5B4C518D-AB9A-48CF-967D-3DB43150C485}" srcId="{2DD73ECD-D708-49E5-B904-3DBD0DE3A3B0}" destId="{60DFE8E6-A913-4CC9-894F-490CF3C41890}" srcOrd="1" destOrd="0" parTransId="{8BA18E57-8217-4031-B397-2ECE4E819194}" sibTransId="{A559B6FB-4F6F-4E09-842C-148E700BFE18}"/>
    <dgm:cxn modelId="{56195437-7602-40BB-AD00-2E9EF691E7E9}" srcId="{2DD73ECD-D708-49E5-B904-3DBD0DE3A3B0}" destId="{204FBDA7-3E2B-4E0C-9B0D-DDC68EE04608}" srcOrd="2" destOrd="0" parTransId="{B33CB6DE-4AE6-4774-92B9-6D9EE056EFF7}" sibTransId="{12A378E8-6A29-4580-9BA0-6B272BB1F6BB}"/>
    <dgm:cxn modelId="{4643FD44-1FA6-43A9-A411-823D27E372C8}" srcId="{2DD73ECD-D708-49E5-B904-3DBD0DE3A3B0}" destId="{80E4822F-9E06-4452-A1DF-125C584C41FE}" srcOrd="0" destOrd="0" parTransId="{6D70C9A9-3C7B-403E-A48A-55BEFD5610A2}" sibTransId="{CFBCB4C6-C834-4231-BCE3-FB397B9C8D56}"/>
    <dgm:cxn modelId="{D878D37D-1B47-4DAA-92C5-B8C4081BA15C}" type="presOf" srcId="{60DFE8E6-A913-4CC9-894F-490CF3C41890}" destId="{5A31D7EF-DD44-4BCC-9057-4182C5B952F9}" srcOrd="0" destOrd="0" presId="urn:microsoft.com/office/officeart/2005/8/layout/vList2"/>
    <dgm:cxn modelId="{09A85036-E5F5-4332-96C9-BC3472D87320}" type="presOf" srcId="{80E4822F-9E06-4452-A1DF-125C584C41FE}" destId="{B6B348F5-FA2D-4551-80DC-F1826E642501}" srcOrd="0" destOrd="0" presId="urn:microsoft.com/office/officeart/2005/8/layout/vList2"/>
    <dgm:cxn modelId="{7FCAB581-867D-436D-80B3-6CBBB127055A}" type="presOf" srcId="{204FBDA7-3E2B-4E0C-9B0D-DDC68EE04608}" destId="{878FDDDC-3B6E-4CF7-AD41-FB9C5DD786BD}" srcOrd="0" destOrd="0" presId="urn:microsoft.com/office/officeart/2005/8/layout/vList2"/>
    <dgm:cxn modelId="{7CD801F4-5083-4D15-967A-C2E80FCA3D18}" type="presParOf" srcId="{97D276EF-CBDD-44F6-855A-71C21AC856F8}" destId="{B6B348F5-FA2D-4551-80DC-F1826E642501}" srcOrd="0" destOrd="0" presId="urn:microsoft.com/office/officeart/2005/8/layout/vList2"/>
    <dgm:cxn modelId="{3BC428F8-EDC9-4AD5-A3F3-3AAD6D400FAD}" type="presParOf" srcId="{97D276EF-CBDD-44F6-855A-71C21AC856F8}" destId="{D637AEDD-8164-41D1-8714-A6FC339E85DD}" srcOrd="1" destOrd="0" presId="urn:microsoft.com/office/officeart/2005/8/layout/vList2"/>
    <dgm:cxn modelId="{B03810C4-9E8F-40CB-86BC-B88E80B5DC57}" type="presParOf" srcId="{97D276EF-CBDD-44F6-855A-71C21AC856F8}" destId="{5A31D7EF-DD44-4BCC-9057-4182C5B952F9}" srcOrd="2" destOrd="0" presId="urn:microsoft.com/office/officeart/2005/8/layout/vList2"/>
    <dgm:cxn modelId="{F1249EB2-1FCC-4F25-BBB6-7086C19DDCCE}" type="presParOf" srcId="{97D276EF-CBDD-44F6-855A-71C21AC856F8}" destId="{E518B48E-71C6-4ABE-95E1-35392E6C0519}" srcOrd="3" destOrd="0" presId="urn:microsoft.com/office/officeart/2005/8/layout/vList2"/>
    <dgm:cxn modelId="{871DE968-ED5E-4600-AFCC-7C1261472EAA}" type="presParOf" srcId="{97D276EF-CBDD-44F6-855A-71C21AC856F8}" destId="{878FDDDC-3B6E-4CF7-AD41-FB9C5DD786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3E7FA3-F251-4CAB-96AD-AFB5BA5E239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7888B97-D610-4813-8C69-42610289A749}">
      <dgm:prSet/>
      <dgm:spPr/>
      <dgm:t>
        <a:bodyPr/>
        <a:lstStyle/>
        <a:p>
          <a:pPr rtl="0"/>
          <a:r>
            <a:rPr lang="en-US" b="1" dirty="0" smtClean="0"/>
            <a:t>Phenotype of PHPT in which PTH levels are elevated but total/ionized serum calcium is normal.</a:t>
          </a:r>
          <a:endParaRPr lang="en-US" b="1" dirty="0"/>
        </a:p>
      </dgm:t>
    </dgm:pt>
    <dgm:pt modelId="{3CF8C48C-8433-499D-8A1C-FE2CF8A75EA5}" type="parTrans" cxnId="{40FB5A1F-C928-4C50-B091-516CE11B0101}">
      <dgm:prSet/>
      <dgm:spPr/>
      <dgm:t>
        <a:bodyPr/>
        <a:lstStyle/>
        <a:p>
          <a:endParaRPr lang="en-US"/>
        </a:p>
      </dgm:t>
    </dgm:pt>
    <dgm:pt modelId="{ADF5A5AC-0ECF-4413-AFEA-5E2EEA7E7FDD}" type="sibTrans" cxnId="{40FB5A1F-C928-4C50-B091-516CE11B0101}">
      <dgm:prSet/>
      <dgm:spPr/>
      <dgm:t>
        <a:bodyPr/>
        <a:lstStyle/>
        <a:p>
          <a:endParaRPr lang="en-US"/>
        </a:p>
      </dgm:t>
    </dgm:pt>
    <dgm:pt modelId="{C65B7CF5-2107-49C8-B119-3207D7FDDECB}">
      <dgm:prSet/>
      <dgm:spPr/>
      <dgm:t>
        <a:bodyPr/>
        <a:lstStyle/>
        <a:p>
          <a:pPr rtl="0"/>
          <a:r>
            <a:rPr lang="en-US" b="1" dirty="0" smtClean="0"/>
            <a:t>All the secondary causes for hyperparathyroidism must be ruled out.</a:t>
          </a:r>
          <a:endParaRPr lang="en-US" b="1" dirty="0"/>
        </a:p>
      </dgm:t>
    </dgm:pt>
    <dgm:pt modelId="{81874A41-514C-493D-B971-90FEB7C440E4}" type="parTrans" cxnId="{76ACD417-D7FB-458A-A74E-3E85DD83CCF5}">
      <dgm:prSet/>
      <dgm:spPr/>
      <dgm:t>
        <a:bodyPr/>
        <a:lstStyle/>
        <a:p>
          <a:endParaRPr lang="en-US"/>
        </a:p>
      </dgm:t>
    </dgm:pt>
    <dgm:pt modelId="{D29210AF-4B8D-480D-BA68-BCD341F6E06B}" type="sibTrans" cxnId="{76ACD417-D7FB-458A-A74E-3E85DD83CCF5}">
      <dgm:prSet/>
      <dgm:spPr/>
      <dgm:t>
        <a:bodyPr/>
        <a:lstStyle/>
        <a:p>
          <a:endParaRPr lang="en-US"/>
        </a:p>
      </dgm:t>
    </dgm:pt>
    <dgm:pt modelId="{E1F89975-97F0-4DEA-A8EA-3B9623EB544F}">
      <dgm:prSet/>
      <dgm:spPr/>
      <dgm:t>
        <a:bodyPr/>
        <a:lstStyle/>
        <a:p>
          <a:pPr rtl="0"/>
          <a:r>
            <a:rPr lang="en-US" b="1" dirty="0" smtClean="0"/>
            <a:t>Most of these patients were identified in the course of an evaluation for osteoporosis, fracture, or low bone density</a:t>
          </a:r>
          <a:endParaRPr lang="en-US" b="1" dirty="0"/>
        </a:p>
      </dgm:t>
    </dgm:pt>
    <dgm:pt modelId="{AF133416-6350-4D2B-8627-A8A0AA309FD6}" type="parTrans" cxnId="{F7541454-B423-4A0F-B8B7-9C0323A145E9}">
      <dgm:prSet/>
      <dgm:spPr/>
      <dgm:t>
        <a:bodyPr/>
        <a:lstStyle/>
        <a:p>
          <a:endParaRPr lang="en-US"/>
        </a:p>
      </dgm:t>
    </dgm:pt>
    <dgm:pt modelId="{C1DAEC62-E55A-4D6E-903D-A3226791ACCD}" type="sibTrans" cxnId="{F7541454-B423-4A0F-B8B7-9C0323A145E9}">
      <dgm:prSet/>
      <dgm:spPr/>
      <dgm:t>
        <a:bodyPr/>
        <a:lstStyle/>
        <a:p>
          <a:endParaRPr lang="en-US"/>
        </a:p>
      </dgm:t>
    </dgm:pt>
    <dgm:pt modelId="{F8365981-D9C9-446E-8D31-47FB99476558}">
      <dgm:prSet/>
      <dgm:spPr/>
      <dgm:t>
        <a:bodyPr/>
        <a:lstStyle/>
        <a:p>
          <a:pPr rtl="0"/>
          <a:r>
            <a:rPr lang="en-US" b="1" dirty="0" smtClean="0"/>
            <a:t>There are no data to suggest that all these patients will ultimately become </a:t>
          </a:r>
          <a:r>
            <a:rPr lang="en-US" b="1" dirty="0" err="1" smtClean="0"/>
            <a:t>hypercalcemic</a:t>
          </a:r>
          <a:r>
            <a:rPr lang="en-US" b="1" dirty="0" smtClean="0"/>
            <a:t>, and over what time period.</a:t>
          </a:r>
          <a:endParaRPr lang="en-US" b="1" dirty="0"/>
        </a:p>
      </dgm:t>
    </dgm:pt>
    <dgm:pt modelId="{26952D0C-0243-477D-969B-06EE12E3CA25}" type="parTrans" cxnId="{20C5A43E-5A85-412C-8103-E7B976C48CFA}">
      <dgm:prSet/>
      <dgm:spPr/>
      <dgm:t>
        <a:bodyPr/>
        <a:lstStyle/>
        <a:p>
          <a:endParaRPr lang="en-US"/>
        </a:p>
      </dgm:t>
    </dgm:pt>
    <dgm:pt modelId="{FB1A1096-084E-4E43-8B5A-34B1BBA6DFEB}" type="sibTrans" cxnId="{20C5A43E-5A85-412C-8103-E7B976C48CFA}">
      <dgm:prSet/>
      <dgm:spPr/>
      <dgm:t>
        <a:bodyPr/>
        <a:lstStyle/>
        <a:p>
          <a:endParaRPr lang="en-US"/>
        </a:p>
      </dgm:t>
    </dgm:pt>
    <dgm:pt modelId="{8A2AAB12-EB20-4AB8-BCAD-E77AF6821629}" type="pres">
      <dgm:prSet presAssocID="{DC3E7FA3-F251-4CAB-96AD-AFB5BA5E2391}" presName="linear" presStyleCnt="0">
        <dgm:presLayoutVars>
          <dgm:animLvl val="lvl"/>
          <dgm:resizeHandles val="exact"/>
        </dgm:presLayoutVars>
      </dgm:prSet>
      <dgm:spPr/>
      <dgm:t>
        <a:bodyPr/>
        <a:lstStyle/>
        <a:p>
          <a:endParaRPr lang="en-US"/>
        </a:p>
      </dgm:t>
    </dgm:pt>
    <dgm:pt modelId="{1670B8B8-CCA8-4B32-AB59-D2F4F40E55B8}" type="pres">
      <dgm:prSet presAssocID="{B7888B97-D610-4813-8C69-42610289A749}" presName="parentText" presStyleLbl="node1" presStyleIdx="0" presStyleCnt="4">
        <dgm:presLayoutVars>
          <dgm:chMax val="0"/>
          <dgm:bulletEnabled val="1"/>
        </dgm:presLayoutVars>
      </dgm:prSet>
      <dgm:spPr/>
      <dgm:t>
        <a:bodyPr/>
        <a:lstStyle/>
        <a:p>
          <a:endParaRPr lang="en-US"/>
        </a:p>
      </dgm:t>
    </dgm:pt>
    <dgm:pt modelId="{CC70578D-2F1F-40E8-95F4-FB1A34BA4E21}" type="pres">
      <dgm:prSet presAssocID="{ADF5A5AC-0ECF-4413-AFEA-5E2EEA7E7FDD}" presName="spacer" presStyleCnt="0"/>
      <dgm:spPr/>
    </dgm:pt>
    <dgm:pt modelId="{F5D5264D-8313-4170-A317-52F26CB3E39D}" type="pres">
      <dgm:prSet presAssocID="{C65B7CF5-2107-49C8-B119-3207D7FDDECB}" presName="parentText" presStyleLbl="node1" presStyleIdx="1" presStyleCnt="4">
        <dgm:presLayoutVars>
          <dgm:chMax val="0"/>
          <dgm:bulletEnabled val="1"/>
        </dgm:presLayoutVars>
      </dgm:prSet>
      <dgm:spPr/>
      <dgm:t>
        <a:bodyPr/>
        <a:lstStyle/>
        <a:p>
          <a:endParaRPr lang="en-US"/>
        </a:p>
      </dgm:t>
    </dgm:pt>
    <dgm:pt modelId="{4A68892D-6DF9-4AC7-A8B2-44B8C47874F6}" type="pres">
      <dgm:prSet presAssocID="{D29210AF-4B8D-480D-BA68-BCD341F6E06B}" presName="spacer" presStyleCnt="0"/>
      <dgm:spPr/>
    </dgm:pt>
    <dgm:pt modelId="{1048B0CC-955F-4DCD-ADA1-BC824FFDDFB4}" type="pres">
      <dgm:prSet presAssocID="{E1F89975-97F0-4DEA-A8EA-3B9623EB544F}" presName="parentText" presStyleLbl="node1" presStyleIdx="2" presStyleCnt="4">
        <dgm:presLayoutVars>
          <dgm:chMax val="0"/>
          <dgm:bulletEnabled val="1"/>
        </dgm:presLayoutVars>
      </dgm:prSet>
      <dgm:spPr/>
      <dgm:t>
        <a:bodyPr/>
        <a:lstStyle/>
        <a:p>
          <a:endParaRPr lang="en-US"/>
        </a:p>
      </dgm:t>
    </dgm:pt>
    <dgm:pt modelId="{655DF275-ADB0-4A60-8F2F-E8115ECCD055}" type="pres">
      <dgm:prSet presAssocID="{C1DAEC62-E55A-4D6E-903D-A3226791ACCD}" presName="spacer" presStyleCnt="0"/>
      <dgm:spPr/>
    </dgm:pt>
    <dgm:pt modelId="{53968D60-27FA-4234-A431-07087E0530A5}" type="pres">
      <dgm:prSet presAssocID="{F8365981-D9C9-446E-8D31-47FB99476558}" presName="parentText" presStyleLbl="node1" presStyleIdx="3" presStyleCnt="4">
        <dgm:presLayoutVars>
          <dgm:chMax val="0"/>
          <dgm:bulletEnabled val="1"/>
        </dgm:presLayoutVars>
      </dgm:prSet>
      <dgm:spPr/>
      <dgm:t>
        <a:bodyPr/>
        <a:lstStyle/>
        <a:p>
          <a:endParaRPr lang="en-US"/>
        </a:p>
      </dgm:t>
    </dgm:pt>
  </dgm:ptLst>
  <dgm:cxnLst>
    <dgm:cxn modelId="{40FB5A1F-C928-4C50-B091-516CE11B0101}" srcId="{DC3E7FA3-F251-4CAB-96AD-AFB5BA5E2391}" destId="{B7888B97-D610-4813-8C69-42610289A749}" srcOrd="0" destOrd="0" parTransId="{3CF8C48C-8433-499D-8A1C-FE2CF8A75EA5}" sibTransId="{ADF5A5AC-0ECF-4413-AFEA-5E2EEA7E7FDD}"/>
    <dgm:cxn modelId="{3A962AEB-EF36-4B36-B064-FA0F6BBD3FEA}" type="presOf" srcId="{F8365981-D9C9-446E-8D31-47FB99476558}" destId="{53968D60-27FA-4234-A431-07087E0530A5}" srcOrd="0" destOrd="0" presId="urn:microsoft.com/office/officeart/2005/8/layout/vList2"/>
    <dgm:cxn modelId="{F7541454-B423-4A0F-B8B7-9C0323A145E9}" srcId="{DC3E7FA3-F251-4CAB-96AD-AFB5BA5E2391}" destId="{E1F89975-97F0-4DEA-A8EA-3B9623EB544F}" srcOrd="2" destOrd="0" parTransId="{AF133416-6350-4D2B-8627-A8A0AA309FD6}" sibTransId="{C1DAEC62-E55A-4D6E-903D-A3226791ACCD}"/>
    <dgm:cxn modelId="{4AB5E3BA-03F0-443F-A2DD-9A35CBDB1193}" type="presOf" srcId="{E1F89975-97F0-4DEA-A8EA-3B9623EB544F}" destId="{1048B0CC-955F-4DCD-ADA1-BC824FFDDFB4}" srcOrd="0" destOrd="0" presId="urn:microsoft.com/office/officeart/2005/8/layout/vList2"/>
    <dgm:cxn modelId="{A76D0B78-9F80-484C-99F2-B656C7E23261}" type="presOf" srcId="{C65B7CF5-2107-49C8-B119-3207D7FDDECB}" destId="{F5D5264D-8313-4170-A317-52F26CB3E39D}" srcOrd="0" destOrd="0" presId="urn:microsoft.com/office/officeart/2005/8/layout/vList2"/>
    <dgm:cxn modelId="{7D4AC85A-D128-4311-9D94-9765B46629CF}" type="presOf" srcId="{DC3E7FA3-F251-4CAB-96AD-AFB5BA5E2391}" destId="{8A2AAB12-EB20-4AB8-BCAD-E77AF6821629}" srcOrd="0" destOrd="0" presId="urn:microsoft.com/office/officeart/2005/8/layout/vList2"/>
    <dgm:cxn modelId="{7609CFF0-7C22-4EC6-AB26-F21737190AE2}" type="presOf" srcId="{B7888B97-D610-4813-8C69-42610289A749}" destId="{1670B8B8-CCA8-4B32-AB59-D2F4F40E55B8}" srcOrd="0" destOrd="0" presId="urn:microsoft.com/office/officeart/2005/8/layout/vList2"/>
    <dgm:cxn modelId="{20C5A43E-5A85-412C-8103-E7B976C48CFA}" srcId="{DC3E7FA3-F251-4CAB-96AD-AFB5BA5E2391}" destId="{F8365981-D9C9-446E-8D31-47FB99476558}" srcOrd="3" destOrd="0" parTransId="{26952D0C-0243-477D-969B-06EE12E3CA25}" sibTransId="{FB1A1096-084E-4E43-8B5A-34B1BBA6DFEB}"/>
    <dgm:cxn modelId="{76ACD417-D7FB-458A-A74E-3E85DD83CCF5}" srcId="{DC3E7FA3-F251-4CAB-96AD-AFB5BA5E2391}" destId="{C65B7CF5-2107-49C8-B119-3207D7FDDECB}" srcOrd="1" destOrd="0" parTransId="{81874A41-514C-493D-B971-90FEB7C440E4}" sibTransId="{D29210AF-4B8D-480D-BA68-BCD341F6E06B}"/>
    <dgm:cxn modelId="{4101F76F-232B-46AA-A5E6-F1A29492061D}" type="presParOf" srcId="{8A2AAB12-EB20-4AB8-BCAD-E77AF6821629}" destId="{1670B8B8-CCA8-4B32-AB59-D2F4F40E55B8}" srcOrd="0" destOrd="0" presId="urn:microsoft.com/office/officeart/2005/8/layout/vList2"/>
    <dgm:cxn modelId="{B1988C15-739B-4EA7-827C-EC91CCCAC328}" type="presParOf" srcId="{8A2AAB12-EB20-4AB8-BCAD-E77AF6821629}" destId="{CC70578D-2F1F-40E8-95F4-FB1A34BA4E21}" srcOrd="1" destOrd="0" presId="urn:microsoft.com/office/officeart/2005/8/layout/vList2"/>
    <dgm:cxn modelId="{6F067E7F-5768-47C7-A809-49C171CEB113}" type="presParOf" srcId="{8A2AAB12-EB20-4AB8-BCAD-E77AF6821629}" destId="{F5D5264D-8313-4170-A317-52F26CB3E39D}" srcOrd="2" destOrd="0" presId="urn:microsoft.com/office/officeart/2005/8/layout/vList2"/>
    <dgm:cxn modelId="{3750A971-279B-4B8F-B61A-C8DAAA25FEB3}" type="presParOf" srcId="{8A2AAB12-EB20-4AB8-BCAD-E77AF6821629}" destId="{4A68892D-6DF9-4AC7-A8B2-44B8C47874F6}" srcOrd="3" destOrd="0" presId="urn:microsoft.com/office/officeart/2005/8/layout/vList2"/>
    <dgm:cxn modelId="{B73601AE-497D-4EAF-A0FB-167F7E2E87EC}" type="presParOf" srcId="{8A2AAB12-EB20-4AB8-BCAD-E77AF6821629}" destId="{1048B0CC-955F-4DCD-ADA1-BC824FFDDFB4}" srcOrd="4" destOrd="0" presId="urn:microsoft.com/office/officeart/2005/8/layout/vList2"/>
    <dgm:cxn modelId="{001F3386-5D52-477B-B7AD-77F26BC9A678}" type="presParOf" srcId="{8A2AAB12-EB20-4AB8-BCAD-E77AF6821629}" destId="{655DF275-ADB0-4A60-8F2F-E8115ECCD055}" srcOrd="5" destOrd="0" presId="urn:microsoft.com/office/officeart/2005/8/layout/vList2"/>
    <dgm:cxn modelId="{BDF0FD1D-C35C-4F00-B9E6-18497646A014}" type="presParOf" srcId="{8A2AAB12-EB20-4AB8-BCAD-E77AF6821629}" destId="{53968D60-27FA-4234-A431-07087E0530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35908-A95D-4B5D-9034-82925FE144A8}" type="doc">
      <dgm:prSet loTypeId="urn:microsoft.com/office/officeart/2005/8/layout/target3" loCatId="relationship" qsTypeId="urn:microsoft.com/office/officeart/2005/8/quickstyle/3d1" qsCatId="3D" csTypeId="urn:microsoft.com/office/officeart/2005/8/colors/accent0_1" csCatId="mainScheme"/>
      <dgm:spPr/>
      <dgm:t>
        <a:bodyPr/>
        <a:lstStyle/>
        <a:p>
          <a:endParaRPr lang="en-US"/>
        </a:p>
      </dgm:t>
    </dgm:pt>
    <dgm:pt modelId="{44B7E4F3-9F92-42D9-B6C5-BAC765757BB0}">
      <dgm:prSet/>
      <dgm:spPr/>
      <dgm:t>
        <a:bodyPr/>
        <a:lstStyle/>
        <a:p>
          <a:pPr rtl="0"/>
          <a:r>
            <a:rPr lang="en-US" b="1" dirty="0" smtClean="0"/>
            <a:t>Severe </a:t>
          </a:r>
          <a:r>
            <a:rPr lang="en-US" b="1" dirty="0" err="1" smtClean="0"/>
            <a:t>hypercalcemia</a:t>
          </a:r>
          <a:r>
            <a:rPr lang="en-US" b="1" dirty="0" smtClean="0"/>
            <a:t> &gt; 15 mg/</a:t>
          </a:r>
          <a:r>
            <a:rPr lang="en-US" b="1" dirty="0" err="1" smtClean="0"/>
            <a:t>dL</a:t>
          </a:r>
          <a:r>
            <a:rPr lang="en-US" dirty="0" smtClean="0"/>
            <a:t> </a:t>
          </a:r>
          <a:endParaRPr lang="en-US" dirty="0"/>
        </a:p>
      </dgm:t>
    </dgm:pt>
    <dgm:pt modelId="{3214F8AC-66DF-4694-AF00-BE31FB284B3E}" type="parTrans" cxnId="{6CBF5C12-FC34-4EC2-89B3-81B851B6EB59}">
      <dgm:prSet/>
      <dgm:spPr/>
      <dgm:t>
        <a:bodyPr/>
        <a:lstStyle/>
        <a:p>
          <a:endParaRPr lang="en-US"/>
        </a:p>
      </dgm:t>
    </dgm:pt>
    <dgm:pt modelId="{5C89612E-018E-48CF-95C4-3E26C435F122}" type="sibTrans" cxnId="{6CBF5C12-FC34-4EC2-89B3-81B851B6EB59}">
      <dgm:prSet/>
      <dgm:spPr/>
      <dgm:t>
        <a:bodyPr/>
        <a:lstStyle/>
        <a:p>
          <a:endParaRPr lang="en-US"/>
        </a:p>
      </dgm:t>
    </dgm:pt>
    <dgm:pt modelId="{737A2C1B-88AF-410F-B143-96AFF7732102}" type="pres">
      <dgm:prSet presAssocID="{6FF35908-A95D-4B5D-9034-82925FE144A8}" presName="Name0" presStyleCnt="0">
        <dgm:presLayoutVars>
          <dgm:chMax val="7"/>
          <dgm:dir/>
          <dgm:animLvl val="lvl"/>
          <dgm:resizeHandles val="exact"/>
        </dgm:presLayoutVars>
      </dgm:prSet>
      <dgm:spPr/>
      <dgm:t>
        <a:bodyPr/>
        <a:lstStyle/>
        <a:p>
          <a:endParaRPr lang="en-US"/>
        </a:p>
      </dgm:t>
    </dgm:pt>
    <dgm:pt modelId="{CD271F4A-F7E3-4E8A-93AF-2B16FC5CA52E}" type="pres">
      <dgm:prSet presAssocID="{44B7E4F3-9F92-42D9-B6C5-BAC765757BB0}" presName="circle1" presStyleLbl="node1" presStyleIdx="0" presStyleCnt="1"/>
      <dgm:spPr/>
    </dgm:pt>
    <dgm:pt modelId="{DB0B821C-9F07-44CE-93E1-3BF411B61565}" type="pres">
      <dgm:prSet presAssocID="{44B7E4F3-9F92-42D9-B6C5-BAC765757BB0}" presName="space" presStyleCnt="0"/>
      <dgm:spPr/>
    </dgm:pt>
    <dgm:pt modelId="{351E1AB2-B3AA-4FE5-AC82-3F3E8BAFBED4}" type="pres">
      <dgm:prSet presAssocID="{44B7E4F3-9F92-42D9-B6C5-BAC765757BB0}" presName="rect1" presStyleLbl="alignAcc1" presStyleIdx="0" presStyleCnt="1"/>
      <dgm:spPr/>
      <dgm:t>
        <a:bodyPr/>
        <a:lstStyle/>
        <a:p>
          <a:endParaRPr lang="en-US"/>
        </a:p>
      </dgm:t>
    </dgm:pt>
    <dgm:pt modelId="{A97B4837-723D-499A-BDC1-08F7CB1D2EBC}" type="pres">
      <dgm:prSet presAssocID="{44B7E4F3-9F92-42D9-B6C5-BAC765757BB0}" presName="rect1ParTxNoCh" presStyleLbl="alignAcc1" presStyleIdx="0" presStyleCnt="1">
        <dgm:presLayoutVars>
          <dgm:chMax val="1"/>
          <dgm:bulletEnabled val="1"/>
        </dgm:presLayoutVars>
      </dgm:prSet>
      <dgm:spPr/>
      <dgm:t>
        <a:bodyPr/>
        <a:lstStyle/>
        <a:p>
          <a:endParaRPr lang="en-US"/>
        </a:p>
      </dgm:t>
    </dgm:pt>
  </dgm:ptLst>
  <dgm:cxnLst>
    <dgm:cxn modelId="{6CBF5C12-FC34-4EC2-89B3-81B851B6EB59}" srcId="{6FF35908-A95D-4B5D-9034-82925FE144A8}" destId="{44B7E4F3-9F92-42D9-B6C5-BAC765757BB0}" srcOrd="0" destOrd="0" parTransId="{3214F8AC-66DF-4694-AF00-BE31FB284B3E}" sibTransId="{5C89612E-018E-48CF-95C4-3E26C435F122}"/>
    <dgm:cxn modelId="{67211E9B-E753-4EAC-A523-23CE2CB9B14B}" type="presOf" srcId="{44B7E4F3-9F92-42D9-B6C5-BAC765757BB0}" destId="{351E1AB2-B3AA-4FE5-AC82-3F3E8BAFBED4}" srcOrd="0" destOrd="0" presId="urn:microsoft.com/office/officeart/2005/8/layout/target3"/>
    <dgm:cxn modelId="{436E4A08-2377-43E6-80B0-4392C9D4DFE7}" type="presOf" srcId="{6FF35908-A95D-4B5D-9034-82925FE144A8}" destId="{737A2C1B-88AF-410F-B143-96AFF7732102}" srcOrd="0" destOrd="0" presId="urn:microsoft.com/office/officeart/2005/8/layout/target3"/>
    <dgm:cxn modelId="{9B01407C-A467-49C6-8A04-4802C36079A6}" type="presOf" srcId="{44B7E4F3-9F92-42D9-B6C5-BAC765757BB0}" destId="{A97B4837-723D-499A-BDC1-08F7CB1D2EBC}" srcOrd="1" destOrd="0" presId="urn:microsoft.com/office/officeart/2005/8/layout/target3"/>
    <dgm:cxn modelId="{44CF596A-1EAF-4F1B-91C1-F4A122F5A002}" type="presParOf" srcId="{737A2C1B-88AF-410F-B143-96AFF7732102}" destId="{CD271F4A-F7E3-4E8A-93AF-2B16FC5CA52E}" srcOrd="0" destOrd="0" presId="urn:microsoft.com/office/officeart/2005/8/layout/target3"/>
    <dgm:cxn modelId="{3CAAE613-4A92-4FF9-93F5-027C2161A6B1}" type="presParOf" srcId="{737A2C1B-88AF-410F-B143-96AFF7732102}" destId="{DB0B821C-9F07-44CE-93E1-3BF411B61565}" srcOrd="1" destOrd="0" presId="urn:microsoft.com/office/officeart/2005/8/layout/target3"/>
    <dgm:cxn modelId="{6C7546CB-EC7A-4219-A56B-9234492F2134}" type="presParOf" srcId="{737A2C1B-88AF-410F-B143-96AFF7732102}" destId="{351E1AB2-B3AA-4FE5-AC82-3F3E8BAFBED4}" srcOrd="2" destOrd="0" presId="urn:microsoft.com/office/officeart/2005/8/layout/target3"/>
    <dgm:cxn modelId="{C1BC2548-A091-4F18-8962-562A4645348F}" type="presParOf" srcId="{737A2C1B-88AF-410F-B143-96AFF7732102}" destId="{A97B4837-723D-499A-BDC1-08F7CB1D2EB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298E73-3ACF-49A5-839C-D8AEEFFC1913}" type="doc">
      <dgm:prSet loTypeId="urn:microsoft.com/office/officeart/2005/8/layout/process1" loCatId="process" qsTypeId="urn:microsoft.com/office/officeart/2005/8/quickstyle/3d1" qsCatId="3D" csTypeId="urn:microsoft.com/office/officeart/2005/8/colors/colorful4" csCatId="colorful" phldr="1"/>
      <dgm:spPr/>
      <dgm:t>
        <a:bodyPr/>
        <a:lstStyle/>
        <a:p>
          <a:endParaRPr lang="en-US"/>
        </a:p>
      </dgm:t>
    </dgm:pt>
    <dgm:pt modelId="{ACD6229D-8AE9-4074-87A9-0B4CDCC40831}">
      <dgm:prSet custT="1"/>
      <dgm:spPr>
        <a:effectLst>
          <a:reflection blurRad="6350" stA="50000" endA="300" endPos="38500" dist="50800" dir="5400000" sy="-100000" algn="bl" rotWithShape="0"/>
        </a:effectLst>
      </dgm:spPr>
      <dgm:t>
        <a:bodyPr/>
        <a:lstStyle/>
        <a:p>
          <a:pPr rtl="0"/>
          <a:r>
            <a:rPr lang="en-US" sz="1600" b="1" dirty="0" smtClean="0">
              <a:solidFill>
                <a:schemeClr val="bg1"/>
              </a:solidFill>
            </a:rPr>
            <a:t>Mechanism is not known but may be related to </a:t>
          </a:r>
          <a:endParaRPr lang="en-US" sz="1600" b="1" dirty="0">
            <a:solidFill>
              <a:schemeClr val="bg1"/>
            </a:solidFill>
          </a:endParaRPr>
        </a:p>
      </dgm:t>
    </dgm:pt>
    <dgm:pt modelId="{6E8DC365-C133-41B4-8F40-CC18626B808A}" type="parTrans" cxnId="{B57DD716-8BB6-433A-8289-6C4BE45F758F}">
      <dgm:prSet/>
      <dgm:spPr/>
      <dgm:t>
        <a:bodyPr/>
        <a:lstStyle/>
        <a:p>
          <a:endParaRPr lang="en-US"/>
        </a:p>
      </dgm:t>
    </dgm:pt>
    <dgm:pt modelId="{98F21B55-4462-4C84-94B8-AE79005C5B85}" type="sibTrans" cxnId="{B57DD716-8BB6-433A-8289-6C4BE45F758F}">
      <dgm:prSet/>
      <dgm:spPr/>
      <dgm:t>
        <a:bodyPr/>
        <a:lstStyle/>
        <a:p>
          <a:endParaRPr lang="en-US"/>
        </a:p>
      </dgm:t>
    </dgm:pt>
    <dgm:pt modelId="{31DBA6F0-78D3-4231-973E-734836FF9482}">
      <dgm:prSet custT="1"/>
      <dgm:spPr>
        <a:effectLst>
          <a:reflection blurRad="6350" stA="50000" endA="300" endPos="38500" dist="50800" dir="5400000" sy="-100000" algn="bl" rotWithShape="0"/>
        </a:effectLst>
      </dgm:spPr>
      <dgm:t>
        <a:bodyPr/>
        <a:lstStyle/>
        <a:p>
          <a:pPr rtl="0"/>
          <a:r>
            <a:rPr lang="en-US" sz="1600" b="1" dirty="0" err="1" smtClean="0">
              <a:solidFill>
                <a:schemeClr val="bg1"/>
              </a:solidFill>
            </a:rPr>
            <a:t>Intercurrent</a:t>
          </a:r>
          <a:r>
            <a:rPr lang="en-US" sz="1600" b="1" dirty="0" smtClean="0">
              <a:solidFill>
                <a:schemeClr val="bg1"/>
              </a:solidFill>
            </a:rPr>
            <a:t> illness (often of a life-threatening nature), volume depletion, or infarction of a parathyroid adenoma.</a:t>
          </a:r>
          <a:endParaRPr lang="en-US" sz="1600" b="1" dirty="0">
            <a:solidFill>
              <a:schemeClr val="bg1"/>
            </a:solidFill>
          </a:endParaRPr>
        </a:p>
      </dgm:t>
    </dgm:pt>
    <dgm:pt modelId="{BD74ABA8-B456-4909-B179-69ED1CFED94F}" type="parTrans" cxnId="{667D9362-E132-48D2-93DF-C1F8E5F837DD}">
      <dgm:prSet/>
      <dgm:spPr/>
      <dgm:t>
        <a:bodyPr/>
        <a:lstStyle/>
        <a:p>
          <a:endParaRPr lang="en-US"/>
        </a:p>
      </dgm:t>
    </dgm:pt>
    <dgm:pt modelId="{C8BF6DC0-D693-4D9D-A4AC-E5FCF9827E00}" type="sibTrans" cxnId="{667D9362-E132-48D2-93DF-C1F8E5F837DD}">
      <dgm:prSet/>
      <dgm:spPr/>
      <dgm:t>
        <a:bodyPr/>
        <a:lstStyle/>
        <a:p>
          <a:endParaRPr lang="en-US"/>
        </a:p>
      </dgm:t>
    </dgm:pt>
    <dgm:pt modelId="{5B5B2ABA-496F-48A4-A9DC-8A6B58794ED0}" type="pres">
      <dgm:prSet presAssocID="{11298E73-3ACF-49A5-839C-D8AEEFFC1913}" presName="Name0" presStyleCnt="0">
        <dgm:presLayoutVars>
          <dgm:dir/>
          <dgm:resizeHandles val="exact"/>
        </dgm:presLayoutVars>
      </dgm:prSet>
      <dgm:spPr/>
      <dgm:t>
        <a:bodyPr/>
        <a:lstStyle/>
        <a:p>
          <a:endParaRPr lang="en-US"/>
        </a:p>
      </dgm:t>
    </dgm:pt>
    <dgm:pt modelId="{E4D91CFF-FFE4-43F6-83F8-A6FB2DAF853A}" type="pres">
      <dgm:prSet presAssocID="{ACD6229D-8AE9-4074-87A9-0B4CDCC40831}" presName="node" presStyleLbl="node1" presStyleIdx="0" presStyleCnt="2" custScaleY="114053">
        <dgm:presLayoutVars>
          <dgm:bulletEnabled val="1"/>
        </dgm:presLayoutVars>
      </dgm:prSet>
      <dgm:spPr/>
      <dgm:t>
        <a:bodyPr/>
        <a:lstStyle/>
        <a:p>
          <a:endParaRPr lang="en-US"/>
        </a:p>
      </dgm:t>
    </dgm:pt>
    <dgm:pt modelId="{D92B9A23-2569-4182-9F4E-DFC4C0CD54D5}" type="pres">
      <dgm:prSet presAssocID="{98F21B55-4462-4C84-94B8-AE79005C5B85}" presName="sibTrans" presStyleLbl="sibTrans2D1" presStyleIdx="0" presStyleCnt="1"/>
      <dgm:spPr/>
      <dgm:t>
        <a:bodyPr/>
        <a:lstStyle/>
        <a:p>
          <a:endParaRPr lang="en-US"/>
        </a:p>
      </dgm:t>
    </dgm:pt>
    <dgm:pt modelId="{8B32BE63-938F-4871-91E5-CBC962BC7566}" type="pres">
      <dgm:prSet presAssocID="{98F21B55-4462-4C84-94B8-AE79005C5B85}" presName="connectorText" presStyleLbl="sibTrans2D1" presStyleIdx="0" presStyleCnt="1"/>
      <dgm:spPr/>
      <dgm:t>
        <a:bodyPr/>
        <a:lstStyle/>
        <a:p>
          <a:endParaRPr lang="en-US"/>
        </a:p>
      </dgm:t>
    </dgm:pt>
    <dgm:pt modelId="{021E3F16-2AB1-4773-A51A-78AE162301FE}" type="pres">
      <dgm:prSet presAssocID="{31DBA6F0-78D3-4231-973E-734836FF9482}" presName="node" presStyleLbl="node1" presStyleIdx="1" presStyleCnt="2" custScaleY="114053">
        <dgm:presLayoutVars>
          <dgm:bulletEnabled val="1"/>
        </dgm:presLayoutVars>
      </dgm:prSet>
      <dgm:spPr/>
      <dgm:t>
        <a:bodyPr/>
        <a:lstStyle/>
        <a:p>
          <a:endParaRPr lang="en-US"/>
        </a:p>
      </dgm:t>
    </dgm:pt>
  </dgm:ptLst>
  <dgm:cxnLst>
    <dgm:cxn modelId="{9F121AE9-739E-4A3A-8D08-4B13E0C0291E}" type="presOf" srcId="{98F21B55-4462-4C84-94B8-AE79005C5B85}" destId="{D92B9A23-2569-4182-9F4E-DFC4C0CD54D5}" srcOrd="0" destOrd="0" presId="urn:microsoft.com/office/officeart/2005/8/layout/process1"/>
    <dgm:cxn modelId="{65C3B02C-85FB-4355-8598-784D20E935B8}" type="presOf" srcId="{31DBA6F0-78D3-4231-973E-734836FF9482}" destId="{021E3F16-2AB1-4773-A51A-78AE162301FE}" srcOrd="0" destOrd="0" presId="urn:microsoft.com/office/officeart/2005/8/layout/process1"/>
    <dgm:cxn modelId="{96821295-843F-43DB-8699-E6D609E54242}" type="presOf" srcId="{98F21B55-4462-4C84-94B8-AE79005C5B85}" destId="{8B32BE63-938F-4871-91E5-CBC962BC7566}" srcOrd="1" destOrd="0" presId="urn:microsoft.com/office/officeart/2005/8/layout/process1"/>
    <dgm:cxn modelId="{667D9362-E132-48D2-93DF-C1F8E5F837DD}" srcId="{11298E73-3ACF-49A5-839C-D8AEEFFC1913}" destId="{31DBA6F0-78D3-4231-973E-734836FF9482}" srcOrd="1" destOrd="0" parTransId="{BD74ABA8-B456-4909-B179-69ED1CFED94F}" sibTransId="{C8BF6DC0-D693-4D9D-A4AC-E5FCF9827E00}"/>
    <dgm:cxn modelId="{2E908416-C631-44C3-AD5B-55CD5E068C2D}" type="presOf" srcId="{11298E73-3ACF-49A5-839C-D8AEEFFC1913}" destId="{5B5B2ABA-496F-48A4-A9DC-8A6B58794ED0}" srcOrd="0" destOrd="0" presId="urn:microsoft.com/office/officeart/2005/8/layout/process1"/>
    <dgm:cxn modelId="{F1F75BD5-9533-4715-BFD2-0794595E723C}" type="presOf" srcId="{ACD6229D-8AE9-4074-87A9-0B4CDCC40831}" destId="{E4D91CFF-FFE4-43F6-83F8-A6FB2DAF853A}" srcOrd="0" destOrd="0" presId="urn:microsoft.com/office/officeart/2005/8/layout/process1"/>
    <dgm:cxn modelId="{B57DD716-8BB6-433A-8289-6C4BE45F758F}" srcId="{11298E73-3ACF-49A5-839C-D8AEEFFC1913}" destId="{ACD6229D-8AE9-4074-87A9-0B4CDCC40831}" srcOrd="0" destOrd="0" parTransId="{6E8DC365-C133-41B4-8F40-CC18626B808A}" sibTransId="{98F21B55-4462-4C84-94B8-AE79005C5B85}"/>
    <dgm:cxn modelId="{E679B14C-4091-4915-BA97-7DBF60801046}" type="presParOf" srcId="{5B5B2ABA-496F-48A4-A9DC-8A6B58794ED0}" destId="{E4D91CFF-FFE4-43F6-83F8-A6FB2DAF853A}" srcOrd="0" destOrd="0" presId="urn:microsoft.com/office/officeart/2005/8/layout/process1"/>
    <dgm:cxn modelId="{9847949C-99CA-4289-9C48-B2D5927DD563}" type="presParOf" srcId="{5B5B2ABA-496F-48A4-A9DC-8A6B58794ED0}" destId="{D92B9A23-2569-4182-9F4E-DFC4C0CD54D5}" srcOrd="1" destOrd="0" presId="urn:microsoft.com/office/officeart/2005/8/layout/process1"/>
    <dgm:cxn modelId="{D1D588B2-5757-4F1C-96A4-B1D3A0709A4C}" type="presParOf" srcId="{D92B9A23-2569-4182-9F4E-DFC4C0CD54D5}" destId="{8B32BE63-938F-4871-91E5-CBC962BC7566}" srcOrd="0" destOrd="0" presId="urn:microsoft.com/office/officeart/2005/8/layout/process1"/>
    <dgm:cxn modelId="{9F79CCD3-33B9-4F1B-9603-E437B26DA340}" type="presParOf" srcId="{5B5B2ABA-496F-48A4-A9DC-8A6B58794ED0}" destId="{021E3F16-2AB1-4773-A51A-78AE162301FE}"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481B54-ADED-47B5-9F9E-63E6F76534EF}"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62B0B0B1-0FC9-4AA6-AEAF-9168260E66F5}">
      <dgm:prSet/>
      <dgm:spPr/>
      <dgm:t>
        <a:bodyPr/>
        <a:lstStyle/>
        <a:p>
          <a:pPr rtl="0"/>
          <a:r>
            <a:rPr lang="en-US" b="1" dirty="0" smtClean="0"/>
            <a:t>Combined effects of increased PTH secretion and </a:t>
          </a:r>
          <a:r>
            <a:rPr lang="en-US" b="1" dirty="0" err="1" smtClean="0"/>
            <a:t>hypercalcemia</a:t>
          </a:r>
          <a:r>
            <a:rPr lang="en-US" b="1" dirty="0" smtClean="0"/>
            <a:t> </a:t>
          </a:r>
          <a:endParaRPr lang="en-US" b="1" dirty="0"/>
        </a:p>
      </dgm:t>
    </dgm:pt>
    <dgm:pt modelId="{6A902B9A-C7BC-498A-A40B-1319A4896F3F}" type="parTrans" cxnId="{E251D9DD-AE0B-4394-942B-794F5D5F9355}">
      <dgm:prSet/>
      <dgm:spPr/>
      <dgm:t>
        <a:bodyPr/>
        <a:lstStyle/>
        <a:p>
          <a:endParaRPr lang="en-US"/>
        </a:p>
      </dgm:t>
    </dgm:pt>
    <dgm:pt modelId="{61062759-2517-43AA-843E-843F5687F5F5}" type="sibTrans" cxnId="{E251D9DD-AE0B-4394-942B-794F5D5F9355}">
      <dgm:prSet/>
      <dgm:spPr/>
      <dgm:t>
        <a:bodyPr/>
        <a:lstStyle/>
        <a:p>
          <a:endParaRPr lang="en-US"/>
        </a:p>
      </dgm:t>
    </dgm:pt>
    <dgm:pt modelId="{C5E160AF-A0AE-4675-9412-BC51A551AA10}" type="pres">
      <dgm:prSet presAssocID="{6A481B54-ADED-47B5-9F9E-63E6F76534EF}" presName="linear" presStyleCnt="0">
        <dgm:presLayoutVars>
          <dgm:animLvl val="lvl"/>
          <dgm:resizeHandles val="exact"/>
        </dgm:presLayoutVars>
      </dgm:prSet>
      <dgm:spPr/>
      <dgm:t>
        <a:bodyPr/>
        <a:lstStyle/>
        <a:p>
          <a:endParaRPr lang="en-US"/>
        </a:p>
      </dgm:t>
    </dgm:pt>
    <dgm:pt modelId="{941379F3-E17B-42BC-B4FF-01319FC4B9A9}" type="pres">
      <dgm:prSet presAssocID="{62B0B0B1-0FC9-4AA6-AEAF-9168260E66F5}" presName="parentText" presStyleLbl="node1" presStyleIdx="0" presStyleCnt="1">
        <dgm:presLayoutVars>
          <dgm:chMax val="0"/>
          <dgm:bulletEnabled val="1"/>
        </dgm:presLayoutVars>
      </dgm:prSet>
      <dgm:spPr/>
      <dgm:t>
        <a:bodyPr/>
        <a:lstStyle/>
        <a:p>
          <a:endParaRPr lang="en-US"/>
        </a:p>
      </dgm:t>
    </dgm:pt>
  </dgm:ptLst>
  <dgm:cxnLst>
    <dgm:cxn modelId="{E251D9DD-AE0B-4394-942B-794F5D5F9355}" srcId="{6A481B54-ADED-47B5-9F9E-63E6F76534EF}" destId="{62B0B0B1-0FC9-4AA6-AEAF-9168260E66F5}" srcOrd="0" destOrd="0" parTransId="{6A902B9A-C7BC-498A-A40B-1319A4896F3F}" sibTransId="{61062759-2517-43AA-843E-843F5687F5F5}"/>
    <dgm:cxn modelId="{92998582-5231-4DD2-9EA8-35E457D22CAC}" type="presOf" srcId="{62B0B0B1-0FC9-4AA6-AEAF-9168260E66F5}" destId="{941379F3-E17B-42BC-B4FF-01319FC4B9A9}" srcOrd="0" destOrd="0" presId="urn:microsoft.com/office/officeart/2005/8/layout/vList2"/>
    <dgm:cxn modelId="{CDFC662F-4E03-482D-AECD-ECC212726AAC}" type="presOf" srcId="{6A481B54-ADED-47B5-9F9E-63E6F76534EF}" destId="{C5E160AF-A0AE-4675-9412-BC51A551AA10}" srcOrd="0" destOrd="0" presId="urn:microsoft.com/office/officeart/2005/8/layout/vList2"/>
    <dgm:cxn modelId="{87E8A865-41EC-45CC-AB83-2E8CCF288F9F}" type="presParOf" srcId="{C5E160AF-A0AE-4675-9412-BC51A551AA10}" destId="{941379F3-E17B-42BC-B4FF-01319FC4B9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9B8381-3B50-44BC-8479-A24218B02222}" type="doc">
      <dgm:prSet loTypeId="urn:microsoft.com/office/officeart/2005/8/layout/list1" loCatId="list" qsTypeId="urn:microsoft.com/office/officeart/2005/8/quickstyle/3d1" qsCatId="3D" csTypeId="urn:microsoft.com/office/officeart/2005/8/colors/accent2_2" csCatId="accent2"/>
      <dgm:spPr/>
      <dgm:t>
        <a:bodyPr/>
        <a:lstStyle/>
        <a:p>
          <a:endParaRPr lang="en-US"/>
        </a:p>
      </dgm:t>
    </dgm:pt>
    <dgm:pt modelId="{D3DE5A1C-B3B4-4A17-946A-91A79882CEA0}">
      <dgm:prSet custT="1"/>
      <dgm:spPr/>
      <dgm:t>
        <a:bodyPr/>
        <a:lstStyle/>
        <a:p>
          <a:pPr rtl="0"/>
          <a:r>
            <a:rPr lang="en-US" sz="2000" b="1" dirty="0" smtClean="0"/>
            <a:t>“Bones, stones, abdominal moans, and psychic groans." </a:t>
          </a:r>
          <a:endParaRPr lang="en-US" sz="2000" b="1" dirty="0"/>
        </a:p>
      </dgm:t>
    </dgm:pt>
    <dgm:pt modelId="{CA0323C8-0F08-413B-9A09-A3A1F8CA748C}" type="parTrans" cxnId="{98A72205-EAB0-40B4-8F3C-0F8C9814198A}">
      <dgm:prSet/>
      <dgm:spPr/>
      <dgm:t>
        <a:bodyPr/>
        <a:lstStyle/>
        <a:p>
          <a:endParaRPr lang="en-US"/>
        </a:p>
      </dgm:t>
    </dgm:pt>
    <dgm:pt modelId="{B63D4F6D-B415-4EE1-B48F-5E60DB83A3B2}" type="sibTrans" cxnId="{98A72205-EAB0-40B4-8F3C-0F8C9814198A}">
      <dgm:prSet/>
      <dgm:spPr/>
      <dgm:t>
        <a:bodyPr/>
        <a:lstStyle/>
        <a:p>
          <a:endParaRPr lang="en-US"/>
        </a:p>
      </dgm:t>
    </dgm:pt>
    <dgm:pt modelId="{3B8AC087-5924-4B00-9A2D-5FFCF1E2B714}" type="pres">
      <dgm:prSet presAssocID="{809B8381-3B50-44BC-8479-A24218B02222}" presName="linear" presStyleCnt="0">
        <dgm:presLayoutVars>
          <dgm:dir/>
          <dgm:animLvl val="lvl"/>
          <dgm:resizeHandles val="exact"/>
        </dgm:presLayoutVars>
      </dgm:prSet>
      <dgm:spPr/>
      <dgm:t>
        <a:bodyPr/>
        <a:lstStyle/>
        <a:p>
          <a:endParaRPr lang="en-US"/>
        </a:p>
      </dgm:t>
    </dgm:pt>
    <dgm:pt modelId="{B8D5CD15-E33B-4AC2-83B3-DBAC17B3F37C}" type="pres">
      <dgm:prSet presAssocID="{D3DE5A1C-B3B4-4A17-946A-91A79882CEA0}" presName="parentLin" presStyleCnt="0"/>
      <dgm:spPr/>
    </dgm:pt>
    <dgm:pt modelId="{03528C41-3301-49E1-85EE-225519CA562B}" type="pres">
      <dgm:prSet presAssocID="{D3DE5A1C-B3B4-4A17-946A-91A79882CEA0}" presName="parentLeftMargin" presStyleLbl="node1" presStyleIdx="0" presStyleCnt="1"/>
      <dgm:spPr/>
      <dgm:t>
        <a:bodyPr/>
        <a:lstStyle/>
        <a:p>
          <a:endParaRPr lang="en-US"/>
        </a:p>
      </dgm:t>
    </dgm:pt>
    <dgm:pt modelId="{C5777A31-4831-446D-B244-6C4322BC2B90}" type="pres">
      <dgm:prSet presAssocID="{D3DE5A1C-B3B4-4A17-946A-91A79882CEA0}" presName="parentText" presStyleLbl="node1" presStyleIdx="0" presStyleCnt="1">
        <dgm:presLayoutVars>
          <dgm:chMax val="0"/>
          <dgm:bulletEnabled val="1"/>
        </dgm:presLayoutVars>
      </dgm:prSet>
      <dgm:spPr/>
      <dgm:t>
        <a:bodyPr/>
        <a:lstStyle/>
        <a:p>
          <a:endParaRPr lang="en-US"/>
        </a:p>
      </dgm:t>
    </dgm:pt>
    <dgm:pt modelId="{7C7E4D60-7620-4F71-85B2-9142E6561720}" type="pres">
      <dgm:prSet presAssocID="{D3DE5A1C-B3B4-4A17-946A-91A79882CEA0}" presName="negativeSpace" presStyleCnt="0"/>
      <dgm:spPr/>
    </dgm:pt>
    <dgm:pt modelId="{0307A160-A997-489F-A49B-867275042E0C}" type="pres">
      <dgm:prSet presAssocID="{D3DE5A1C-B3B4-4A17-946A-91A79882CEA0}" presName="childText" presStyleLbl="conFgAcc1" presStyleIdx="0" presStyleCnt="1">
        <dgm:presLayoutVars>
          <dgm:bulletEnabled val="1"/>
        </dgm:presLayoutVars>
      </dgm:prSet>
      <dgm:spPr/>
    </dgm:pt>
  </dgm:ptLst>
  <dgm:cxnLst>
    <dgm:cxn modelId="{413FA374-1188-491B-8057-7945EEC7E6E3}" type="presOf" srcId="{809B8381-3B50-44BC-8479-A24218B02222}" destId="{3B8AC087-5924-4B00-9A2D-5FFCF1E2B714}" srcOrd="0" destOrd="0" presId="urn:microsoft.com/office/officeart/2005/8/layout/list1"/>
    <dgm:cxn modelId="{F0B030B8-7998-4ECA-9589-7C549F892DE4}" type="presOf" srcId="{D3DE5A1C-B3B4-4A17-946A-91A79882CEA0}" destId="{03528C41-3301-49E1-85EE-225519CA562B}" srcOrd="0" destOrd="0" presId="urn:microsoft.com/office/officeart/2005/8/layout/list1"/>
    <dgm:cxn modelId="{98A72205-EAB0-40B4-8F3C-0F8C9814198A}" srcId="{809B8381-3B50-44BC-8479-A24218B02222}" destId="{D3DE5A1C-B3B4-4A17-946A-91A79882CEA0}" srcOrd="0" destOrd="0" parTransId="{CA0323C8-0F08-413B-9A09-A3A1F8CA748C}" sibTransId="{B63D4F6D-B415-4EE1-B48F-5E60DB83A3B2}"/>
    <dgm:cxn modelId="{E1050A26-CA9E-45A6-BD8E-A37CF9A51A07}" type="presOf" srcId="{D3DE5A1C-B3B4-4A17-946A-91A79882CEA0}" destId="{C5777A31-4831-446D-B244-6C4322BC2B90}" srcOrd="1" destOrd="0" presId="urn:microsoft.com/office/officeart/2005/8/layout/list1"/>
    <dgm:cxn modelId="{C91EC4C9-021F-4420-BA21-47BAA681AB55}" type="presParOf" srcId="{3B8AC087-5924-4B00-9A2D-5FFCF1E2B714}" destId="{B8D5CD15-E33B-4AC2-83B3-DBAC17B3F37C}" srcOrd="0" destOrd="0" presId="urn:microsoft.com/office/officeart/2005/8/layout/list1"/>
    <dgm:cxn modelId="{AE414B96-D66D-426F-BA44-A04E9F490E4E}" type="presParOf" srcId="{B8D5CD15-E33B-4AC2-83B3-DBAC17B3F37C}" destId="{03528C41-3301-49E1-85EE-225519CA562B}" srcOrd="0" destOrd="0" presId="urn:microsoft.com/office/officeart/2005/8/layout/list1"/>
    <dgm:cxn modelId="{2EF60D36-FC21-4758-8C1F-20A3E9DED25C}" type="presParOf" srcId="{B8D5CD15-E33B-4AC2-83B3-DBAC17B3F37C}" destId="{C5777A31-4831-446D-B244-6C4322BC2B90}" srcOrd="1" destOrd="0" presId="urn:microsoft.com/office/officeart/2005/8/layout/list1"/>
    <dgm:cxn modelId="{2CE9F19A-818C-43F7-BA9A-BBC5D094BA2C}" type="presParOf" srcId="{3B8AC087-5924-4B00-9A2D-5FFCF1E2B714}" destId="{7C7E4D60-7620-4F71-85B2-9142E6561720}" srcOrd="1" destOrd="0" presId="urn:microsoft.com/office/officeart/2005/8/layout/list1"/>
    <dgm:cxn modelId="{39908048-18CC-4EAC-A284-5E2D2276CE19}" type="presParOf" srcId="{3B8AC087-5924-4B00-9A2D-5FFCF1E2B714}" destId="{0307A160-A997-489F-A49B-867275042E0C}"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BA6ED-C77F-4E9E-99D4-FBD4DC3A2530}">
      <dsp:nvSpPr>
        <dsp:cNvPr id="0" name=""/>
        <dsp:cNvSpPr/>
      </dsp:nvSpPr>
      <dsp:spPr>
        <a:xfrm>
          <a:off x="0" y="4709"/>
          <a:ext cx="8115300" cy="455715"/>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Extracellular calcium</a:t>
          </a:r>
          <a:endParaRPr lang="en-US" sz="1900" b="1" kern="1200" dirty="0"/>
        </a:p>
      </dsp:txBody>
      <dsp:txXfrm>
        <a:off x="22246" y="26955"/>
        <a:ext cx="8070808" cy="411223"/>
      </dsp:txXfrm>
    </dsp:sp>
    <dsp:sp modelId="{D30320CF-3082-4648-BEEE-C027EC47F987}">
      <dsp:nvSpPr>
        <dsp:cNvPr id="0" name=""/>
        <dsp:cNvSpPr/>
      </dsp:nvSpPr>
      <dsp:spPr>
        <a:xfrm>
          <a:off x="0" y="515144"/>
          <a:ext cx="8115300" cy="455715"/>
        </a:xfrm>
        <a:prstGeom prst="round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Extracellular phosphate </a:t>
          </a:r>
          <a:endParaRPr lang="en-US" sz="1900" b="1" kern="1200" dirty="0"/>
        </a:p>
      </dsp:txBody>
      <dsp:txXfrm>
        <a:off x="22246" y="537390"/>
        <a:ext cx="8070808" cy="411223"/>
      </dsp:txXfrm>
    </dsp:sp>
    <dsp:sp modelId="{829B778A-3143-47CC-B16E-B766D39FE83F}">
      <dsp:nvSpPr>
        <dsp:cNvPr id="0" name=""/>
        <dsp:cNvSpPr/>
      </dsp:nvSpPr>
      <dsp:spPr>
        <a:xfrm>
          <a:off x="0" y="1025579"/>
          <a:ext cx="8115300" cy="455715"/>
        </a:xfrm>
        <a:prstGeom prst="roundRect">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Calcitriol</a:t>
          </a:r>
          <a:endParaRPr lang="en-US" sz="1900" b="1" kern="1200" dirty="0"/>
        </a:p>
      </dsp:txBody>
      <dsp:txXfrm>
        <a:off x="22246" y="1047825"/>
        <a:ext cx="8070808" cy="411223"/>
      </dsp:txXfrm>
    </dsp:sp>
    <dsp:sp modelId="{74C9FB5A-CA81-41B3-A953-A3F71EBF2112}">
      <dsp:nvSpPr>
        <dsp:cNvPr id="0" name=""/>
        <dsp:cNvSpPr/>
      </dsp:nvSpPr>
      <dsp:spPr>
        <a:xfrm>
          <a:off x="0" y="1536015"/>
          <a:ext cx="8115300" cy="455715"/>
        </a:xfrm>
        <a:prstGeom prst="roundRect">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Fibroblast growth factor 23 (FGF23). </a:t>
          </a:r>
          <a:endParaRPr lang="en-US" sz="1900" b="1" kern="1200" dirty="0"/>
        </a:p>
      </dsp:txBody>
      <dsp:txXfrm>
        <a:off x="22246" y="1558261"/>
        <a:ext cx="8070808" cy="4112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BECB2-CA54-42F1-B6D8-C25EF05152F5}">
      <dsp:nvSpPr>
        <dsp:cNvPr id="0" name=""/>
        <dsp:cNvSpPr/>
      </dsp:nvSpPr>
      <dsp:spPr>
        <a:xfrm>
          <a:off x="0" y="23361"/>
          <a:ext cx="4419600" cy="45571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Musculoskeletal</a:t>
          </a:r>
          <a:endParaRPr lang="en-US" sz="1900" kern="1200"/>
        </a:p>
      </dsp:txBody>
      <dsp:txXfrm>
        <a:off x="22246" y="45607"/>
        <a:ext cx="4375108" cy="411223"/>
      </dsp:txXfrm>
    </dsp:sp>
    <dsp:sp modelId="{4BED7459-A645-4001-858B-7B931E358E3C}">
      <dsp:nvSpPr>
        <dsp:cNvPr id="0" name=""/>
        <dsp:cNvSpPr/>
      </dsp:nvSpPr>
      <dsp:spPr>
        <a:xfrm>
          <a:off x="0" y="479076"/>
          <a:ext cx="4419600"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Muscle weakness</a:t>
          </a:r>
          <a:endParaRPr lang="en-US" sz="1500" kern="1200" dirty="0"/>
        </a:p>
        <a:p>
          <a:pPr marL="114300" lvl="1" indent="-114300" algn="l" defTabSz="666750" rtl="0">
            <a:lnSpc>
              <a:spcPct val="90000"/>
            </a:lnSpc>
            <a:spcBef>
              <a:spcPct val="0"/>
            </a:spcBef>
            <a:spcAft>
              <a:spcPct val="20000"/>
            </a:spcAft>
            <a:buChar char="••"/>
          </a:pPr>
          <a:r>
            <a:rPr lang="en-US" sz="1500" kern="1200" smtClean="0"/>
            <a:t>Bone pain</a:t>
          </a:r>
          <a:endParaRPr lang="en-US" sz="1500" kern="1200"/>
        </a:p>
        <a:p>
          <a:pPr marL="114300" lvl="1" indent="-114300" algn="l" defTabSz="666750" rtl="0">
            <a:lnSpc>
              <a:spcPct val="90000"/>
            </a:lnSpc>
            <a:spcBef>
              <a:spcPct val="0"/>
            </a:spcBef>
            <a:spcAft>
              <a:spcPct val="20000"/>
            </a:spcAft>
            <a:buChar char="••"/>
          </a:pPr>
          <a:r>
            <a:rPr lang="en-US" sz="1500" kern="1200" smtClean="0"/>
            <a:t>Osteopenia/osteoporosis</a:t>
          </a:r>
          <a:endParaRPr lang="en-US" sz="1500" kern="1200"/>
        </a:p>
      </dsp:txBody>
      <dsp:txXfrm>
        <a:off x="0" y="479076"/>
        <a:ext cx="4419600" cy="766935"/>
      </dsp:txXfrm>
    </dsp:sp>
    <dsp:sp modelId="{8D82CD6E-4C82-4853-BC33-D672766B4BF8}">
      <dsp:nvSpPr>
        <dsp:cNvPr id="0" name=""/>
        <dsp:cNvSpPr/>
      </dsp:nvSpPr>
      <dsp:spPr>
        <a:xfrm>
          <a:off x="0" y="1246011"/>
          <a:ext cx="4419600" cy="45571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Neurologic</a:t>
          </a:r>
          <a:endParaRPr lang="en-US" sz="1900" kern="1200"/>
        </a:p>
      </dsp:txBody>
      <dsp:txXfrm>
        <a:off x="22246" y="1268257"/>
        <a:ext cx="4375108" cy="411223"/>
      </dsp:txXfrm>
    </dsp:sp>
    <dsp:sp modelId="{D07ED54B-749B-4912-8507-5D6A8C8FCDDF}">
      <dsp:nvSpPr>
        <dsp:cNvPr id="0" name=""/>
        <dsp:cNvSpPr/>
      </dsp:nvSpPr>
      <dsp:spPr>
        <a:xfrm>
          <a:off x="0" y="1701726"/>
          <a:ext cx="4419600"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smtClean="0"/>
            <a:t>Decreased concentration</a:t>
          </a:r>
          <a:endParaRPr lang="en-US" sz="1500" kern="1200"/>
        </a:p>
        <a:p>
          <a:pPr marL="114300" lvl="1" indent="-114300" algn="l" defTabSz="666750" rtl="0">
            <a:lnSpc>
              <a:spcPct val="90000"/>
            </a:lnSpc>
            <a:spcBef>
              <a:spcPct val="0"/>
            </a:spcBef>
            <a:spcAft>
              <a:spcPct val="20000"/>
            </a:spcAft>
            <a:buChar char="••"/>
          </a:pPr>
          <a:r>
            <a:rPr lang="en-US" sz="1500" kern="1200" smtClean="0"/>
            <a:t>Confusion</a:t>
          </a:r>
          <a:endParaRPr lang="en-US" sz="1500" kern="1200"/>
        </a:p>
        <a:p>
          <a:pPr marL="114300" lvl="1" indent="-114300" algn="l" defTabSz="666750" rtl="0">
            <a:lnSpc>
              <a:spcPct val="90000"/>
            </a:lnSpc>
            <a:spcBef>
              <a:spcPct val="0"/>
            </a:spcBef>
            <a:spcAft>
              <a:spcPct val="20000"/>
            </a:spcAft>
            <a:buChar char="••"/>
          </a:pPr>
          <a:r>
            <a:rPr lang="en-US" sz="1500" kern="1200" smtClean="0"/>
            <a:t>Fatigue</a:t>
          </a:r>
          <a:endParaRPr lang="en-US" sz="1500" kern="1200"/>
        </a:p>
        <a:p>
          <a:pPr marL="114300" lvl="1" indent="-114300" algn="l" defTabSz="666750" rtl="0">
            <a:lnSpc>
              <a:spcPct val="90000"/>
            </a:lnSpc>
            <a:spcBef>
              <a:spcPct val="0"/>
            </a:spcBef>
            <a:spcAft>
              <a:spcPct val="20000"/>
            </a:spcAft>
            <a:buChar char="••"/>
          </a:pPr>
          <a:r>
            <a:rPr lang="en-US" sz="1500" kern="1200" smtClean="0"/>
            <a:t>Stupor, coma</a:t>
          </a:r>
          <a:endParaRPr lang="en-US" sz="1500" kern="1200"/>
        </a:p>
      </dsp:txBody>
      <dsp:txXfrm>
        <a:off x="0" y="1701726"/>
        <a:ext cx="4419600" cy="1022580"/>
      </dsp:txXfrm>
    </dsp:sp>
    <dsp:sp modelId="{B23AD3F1-4E5A-4443-BCAD-C152EB5AB62A}">
      <dsp:nvSpPr>
        <dsp:cNvPr id="0" name=""/>
        <dsp:cNvSpPr/>
      </dsp:nvSpPr>
      <dsp:spPr>
        <a:xfrm>
          <a:off x="0" y="2724306"/>
          <a:ext cx="4419600" cy="45571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Cardiovascular</a:t>
          </a:r>
          <a:endParaRPr lang="en-US" sz="1900" kern="1200"/>
        </a:p>
      </dsp:txBody>
      <dsp:txXfrm>
        <a:off x="22246" y="2746552"/>
        <a:ext cx="4375108" cy="411223"/>
      </dsp:txXfrm>
    </dsp:sp>
    <dsp:sp modelId="{4FEEB593-BDC6-467F-A9F2-BBD90D269F73}">
      <dsp:nvSpPr>
        <dsp:cNvPr id="0" name=""/>
        <dsp:cNvSpPr/>
      </dsp:nvSpPr>
      <dsp:spPr>
        <a:xfrm>
          <a:off x="0" y="3180021"/>
          <a:ext cx="4419600"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2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smtClean="0"/>
            <a:t>Shortening of the QT interval</a:t>
          </a:r>
          <a:endParaRPr lang="en-US" sz="1500" kern="1200"/>
        </a:p>
        <a:p>
          <a:pPr marL="114300" lvl="1" indent="-114300" algn="l" defTabSz="666750" rtl="0">
            <a:lnSpc>
              <a:spcPct val="90000"/>
            </a:lnSpc>
            <a:spcBef>
              <a:spcPct val="0"/>
            </a:spcBef>
            <a:spcAft>
              <a:spcPct val="20000"/>
            </a:spcAft>
            <a:buChar char="••"/>
          </a:pPr>
          <a:r>
            <a:rPr lang="en-US" sz="1500" kern="1200" smtClean="0"/>
            <a:t>Bradycardia</a:t>
          </a:r>
          <a:endParaRPr lang="en-US" sz="1500" kern="1200"/>
        </a:p>
        <a:p>
          <a:pPr marL="114300" lvl="1" indent="-114300" algn="l" defTabSz="666750" rtl="0">
            <a:lnSpc>
              <a:spcPct val="90000"/>
            </a:lnSpc>
            <a:spcBef>
              <a:spcPct val="0"/>
            </a:spcBef>
            <a:spcAft>
              <a:spcPct val="20000"/>
            </a:spcAft>
            <a:buChar char="••"/>
          </a:pPr>
          <a:r>
            <a:rPr lang="en-US" sz="1500" kern="1200" smtClean="0"/>
            <a:t>Hypertension</a:t>
          </a:r>
          <a:endParaRPr lang="en-US" sz="1500" kern="1200"/>
        </a:p>
      </dsp:txBody>
      <dsp:txXfrm>
        <a:off x="0" y="3180021"/>
        <a:ext cx="4419600" cy="766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A95F1-8B8A-419F-AB49-5A962D8D8F0C}">
      <dsp:nvSpPr>
        <dsp:cNvPr id="0" name=""/>
        <dsp:cNvSpPr/>
      </dsp:nvSpPr>
      <dsp:spPr>
        <a:xfrm>
          <a:off x="0" y="41407"/>
          <a:ext cx="3810000" cy="50368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Renal</a:t>
          </a:r>
          <a:endParaRPr lang="en-US" sz="2100" kern="1200"/>
        </a:p>
      </dsp:txBody>
      <dsp:txXfrm>
        <a:off x="24588" y="65995"/>
        <a:ext cx="3760824" cy="454509"/>
      </dsp:txXfrm>
    </dsp:sp>
    <dsp:sp modelId="{83305F48-EDC7-422A-A39D-E9E562FC6B85}">
      <dsp:nvSpPr>
        <dsp:cNvPr id="0" name=""/>
        <dsp:cNvSpPr/>
      </dsp:nvSpPr>
      <dsp:spPr>
        <a:xfrm>
          <a:off x="0" y="545092"/>
          <a:ext cx="3810000" cy="213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Polyuria</a:t>
          </a:r>
          <a:endParaRPr lang="en-US" sz="1600" kern="1200" dirty="0"/>
        </a:p>
        <a:p>
          <a:pPr marL="171450" lvl="1" indent="-171450" algn="l" defTabSz="711200" rtl="0">
            <a:lnSpc>
              <a:spcPct val="90000"/>
            </a:lnSpc>
            <a:spcBef>
              <a:spcPct val="0"/>
            </a:spcBef>
            <a:spcAft>
              <a:spcPct val="20000"/>
            </a:spcAft>
            <a:buChar char="••"/>
          </a:pPr>
          <a:r>
            <a:rPr lang="en-US" sz="1600" kern="1200" smtClean="0"/>
            <a:t>Polydipsia</a:t>
          </a:r>
          <a:endParaRPr lang="en-US" sz="1600" kern="1200"/>
        </a:p>
        <a:p>
          <a:pPr marL="171450" lvl="1" indent="-171450" algn="l" defTabSz="711200" rtl="0">
            <a:lnSpc>
              <a:spcPct val="90000"/>
            </a:lnSpc>
            <a:spcBef>
              <a:spcPct val="0"/>
            </a:spcBef>
            <a:spcAft>
              <a:spcPct val="20000"/>
            </a:spcAft>
            <a:buChar char="••"/>
          </a:pPr>
          <a:r>
            <a:rPr lang="en-US" sz="1600" kern="1200" smtClean="0"/>
            <a:t>Nephrolithiasis</a:t>
          </a:r>
          <a:endParaRPr lang="en-US" sz="1600" kern="1200"/>
        </a:p>
        <a:p>
          <a:pPr marL="171450" lvl="1" indent="-171450" algn="l" defTabSz="711200" rtl="0">
            <a:lnSpc>
              <a:spcPct val="90000"/>
            </a:lnSpc>
            <a:spcBef>
              <a:spcPct val="0"/>
            </a:spcBef>
            <a:spcAft>
              <a:spcPct val="20000"/>
            </a:spcAft>
            <a:buChar char="••"/>
          </a:pPr>
          <a:r>
            <a:rPr lang="en-US" sz="1600" kern="1200" smtClean="0"/>
            <a:t>Nephrocalcinosis</a:t>
          </a:r>
          <a:endParaRPr lang="en-US" sz="1600" kern="1200"/>
        </a:p>
        <a:p>
          <a:pPr marL="171450" lvl="1" indent="-171450" algn="l" defTabSz="711200" rtl="0">
            <a:lnSpc>
              <a:spcPct val="90000"/>
            </a:lnSpc>
            <a:spcBef>
              <a:spcPct val="0"/>
            </a:spcBef>
            <a:spcAft>
              <a:spcPct val="20000"/>
            </a:spcAft>
            <a:buChar char="••"/>
          </a:pPr>
          <a:r>
            <a:rPr lang="en-US" sz="1600" kern="1200" smtClean="0"/>
            <a:t>Distal renal tubular acidosis</a:t>
          </a:r>
          <a:endParaRPr lang="en-US" sz="1600" kern="1200"/>
        </a:p>
        <a:p>
          <a:pPr marL="171450" lvl="1" indent="-171450" algn="l" defTabSz="711200" rtl="0">
            <a:lnSpc>
              <a:spcPct val="90000"/>
            </a:lnSpc>
            <a:spcBef>
              <a:spcPct val="0"/>
            </a:spcBef>
            <a:spcAft>
              <a:spcPct val="20000"/>
            </a:spcAft>
            <a:buChar char="••"/>
          </a:pPr>
          <a:r>
            <a:rPr lang="en-US" sz="1600" kern="1200" smtClean="0"/>
            <a:t>Nephrogenic diabetes insipidus</a:t>
          </a:r>
          <a:endParaRPr lang="en-US" sz="1600" kern="1200"/>
        </a:p>
        <a:p>
          <a:pPr marL="171450" lvl="1" indent="-171450" algn="l" defTabSz="711200" rtl="0">
            <a:lnSpc>
              <a:spcPct val="90000"/>
            </a:lnSpc>
            <a:spcBef>
              <a:spcPct val="0"/>
            </a:spcBef>
            <a:spcAft>
              <a:spcPct val="20000"/>
            </a:spcAft>
            <a:buChar char="••"/>
          </a:pPr>
          <a:r>
            <a:rPr lang="en-US" sz="1600" kern="1200" smtClean="0"/>
            <a:t>Acute and chronic renal insufficiency</a:t>
          </a:r>
          <a:endParaRPr lang="en-US" sz="1600" kern="1200"/>
        </a:p>
      </dsp:txBody>
      <dsp:txXfrm>
        <a:off x="0" y="545092"/>
        <a:ext cx="3810000" cy="2130030"/>
      </dsp:txXfrm>
    </dsp:sp>
    <dsp:sp modelId="{EA9F13E0-09D4-4673-AE5C-D6A80F167C33}">
      <dsp:nvSpPr>
        <dsp:cNvPr id="0" name=""/>
        <dsp:cNvSpPr/>
      </dsp:nvSpPr>
      <dsp:spPr>
        <a:xfrm>
          <a:off x="0" y="2675122"/>
          <a:ext cx="3810000" cy="503685"/>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Gastrointestinal</a:t>
          </a:r>
          <a:endParaRPr lang="en-US" sz="2100" kern="1200"/>
        </a:p>
      </dsp:txBody>
      <dsp:txXfrm>
        <a:off x="24588" y="2699710"/>
        <a:ext cx="3760824" cy="454509"/>
      </dsp:txXfrm>
    </dsp:sp>
    <dsp:sp modelId="{9C2FCC45-7DFE-4D0B-AE27-D0A6061C00F8}">
      <dsp:nvSpPr>
        <dsp:cNvPr id="0" name=""/>
        <dsp:cNvSpPr/>
      </dsp:nvSpPr>
      <dsp:spPr>
        <a:xfrm>
          <a:off x="0" y="3178807"/>
          <a:ext cx="38100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Anorexia, nausea, vomiting</a:t>
          </a:r>
          <a:endParaRPr lang="en-US" sz="1600" kern="1200"/>
        </a:p>
        <a:p>
          <a:pPr marL="171450" lvl="1" indent="-171450" algn="l" defTabSz="711200" rtl="0">
            <a:lnSpc>
              <a:spcPct val="90000"/>
            </a:lnSpc>
            <a:spcBef>
              <a:spcPct val="0"/>
            </a:spcBef>
            <a:spcAft>
              <a:spcPct val="20000"/>
            </a:spcAft>
            <a:buChar char="••"/>
          </a:pPr>
          <a:r>
            <a:rPr lang="en-US" sz="1600" kern="1200" smtClean="0"/>
            <a:t>Bowel hypomotility and constipation</a:t>
          </a:r>
          <a:endParaRPr lang="en-US" sz="1600" kern="1200"/>
        </a:p>
        <a:p>
          <a:pPr marL="171450" lvl="1" indent="-171450" algn="l" defTabSz="711200" rtl="0">
            <a:lnSpc>
              <a:spcPct val="90000"/>
            </a:lnSpc>
            <a:spcBef>
              <a:spcPct val="0"/>
            </a:spcBef>
            <a:spcAft>
              <a:spcPct val="20000"/>
            </a:spcAft>
            <a:buChar char="••"/>
          </a:pPr>
          <a:r>
            <a:rPr lang="en-US" sz="1600" kern="1200" smtClean="0"/>
            <a:t>Pancreatitis</a:t>
          </a:r>
          <a:endParaRPr lang="en-US" sz="1600" kern="1200"/>
        </a:p>
        <a:p>
          <a:pPr marL="171450" lvl="1" indent="-171450" algn="l" defTabSz="711200" rtl="0">
            <a:lnSpc>
              <a:spcPct val="90000"/>
            </a:lnSpc>
            <a:spcBef>
              <a:spcPct val="0"/>
            </a:spcBef>
            <a:spcAft>
              <a:spcPct val="20000"/>
            </a:spcAft>
            <a:buChar char="••"/>
          </a:pPr>
          <a:r>
            <a:rPr lang="en-US" sz="1600" kern="1200" smtClean="0"/>
            <a:t>Peptic ulcer disease</a:t>
          </a:r>
          <a:endParaRPr lang="en-US" sz="1600" kern="1200"/>
        </a:p>
      </dsp:txBody>
      <dsp:txXfrm>
        <a:off x="0" y="3178807"/>
        <a:ext cx="3810000" cy="1304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7E60D-0A2B-420F-B281-2018F85ADE65}">
      <dsp:nvSpPr>
        <dsp:cNvPr id="0" name=""/>
        <dsp:cNvSpPr/>
      </dsp:nvSpPr>
      <dsp:spPr>
        <a:xfrm>
          <a:off x="5502" y="997564"/>
          <a:ext cx="2822674" cy="1129069"/>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Thiazide diuretics </a:t>
          </a:r>
          <a:endParaRPr lang="en-US" sz="3200" b="1" kern="1200" dirty="0"/>
        </a:p>
      </dsp:txBody>
      <dsp:txXfrm>
        <a:off x="570037" y="997564"/>
        <a:ext cx="1693605" cy="1129069"/>
      </dsp:txXfrm>
    </dsp:sp>
    <dsp:sp modelId="{66C5F031-A27D-459F-8C0B-387888224498}">
      <dsp:nvSpPr>
        <dsp:cNvPr id="0" name=""/>
        <dsp:cNvSpPr/>
      </dsp:nvSpPr>
      <dsp:spPr>
        <a:xfrm>
          <a:off x="2461228" y="1093535"/>
          <a:ext cx="2342819" cy="937127"/>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Reduce U. Ca excretion; (mild </a:t>
          </a:r>
          <a:r>
            <a:rPr lang="en-US" sz="1400" b="1" kern="1200" dirty="0" err="1" smtClean="0"/>
            <a:t>hypercalcemia</a:t>
          </a:r>
          <a:r>
            <a:rPr lang="en-US" sz="1400" b="1" kern="1200" dirty="0" smtClean="0"/>
            <a:t> up to 11.5 mg/</a:t>
          </a:r>
          <a:r>
            <a:rPr lang="en-US" sz="1400" b="1" kern="1200" dirty="0" err="1" smtClean="0"/>
            <a:t>dL</a:t>
          </a:r>
          <a:r>
            <a:rPr lang="en-US" sz="1400" b="1" kern="1200" dirty="0" smtClean="0"/>
            <a:t>)</a:t>
          </a:r>
          <a:endParaRPr lang="en-US" sz="1400" b="1" kern="1200" dirty="0"/>
        </a:p>
      </dsp:txBody>
      <dsp:txXfrm>
        <a:off x="2929792" y="1093535"/>
        <a:ext cx="1405692" cy="937127"/>
      </dsp:txXfrm>
    </dsp:sp>
    <dsp:sp modelId="{15B74191-AF72-41CC-BCA5-A658774B14DB}">
      <dsp:nvSpPr>
        <dsp:cNvPr id="0" name=""/>
        <dsp:cNvSpPr/>
      </dsp:nvSpPr>
      <dsp:spPr>
        <a:xfrm>
          <a:off x="4476053" y="1093535"/>
          <a:ext cx="2342819" cy="937127"/>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The drug should be withdrawn, if possible</a:t>
          </a:r>
          <a:endParaRPr lang="en-US" sz="1400" b="1" kern="1200" dirty="0"/>
        </a:p>
      </dsp:txBody>
      <dsp:txXfrm>
        <a:off x="4944617" y="1093535"/>
        <a:ext cx="1405692" cy="937127"/>
      </dsp:txXfrm>
    </dsp:sp>
    <dsp:sp modelId="{989803E2-D331-45DD-9820-6661D49880B2}">
      <dsp:nvSpPr>
        <dsp:cNvPr id="0" name=""/>
        <dsp:cNvSpPr/>
      </dsp:nvSpPr>
      <dsp:spPr>
        <a:xfrm>
          <a:off x="6490878" y="1093535"/>
          <a:ext cx="2342819" cy="937127"/>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Calcium and PTH assessed three months later.</a:t>
          </a:r>
          <a:endParaRPr lang="en-US" sz="1400" b="1" kern="1200" dirty="0"/>
        </a:p>
      </dsp:txBody>
      <dsp:txXfrm>
        <a:off x="6959442" y="1093535"/>
        <a:ext cx="1405692" cy="9371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58DC-DAB5-4208-9821-4B7F2C26E586}">
      <dsp:nvSpPr>
        <dsp:cNvPr id="0" name=""/>
        <dsp:cNvSpPr/>
      </dsp:nvSpPr>
      <dsp:spPr>
        <a:xfrm>
          <a:off x="968" y="1392655"/>
          <a:ext cx="1990222" cy="796089"/>
        </a:xfrm>
        <a:prstGeom prst="chevr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US" sz="2700" b="1" kern="1200" dirty="0" smtClean="0"/>
            <a:t>Lithium</a:t>
          </a:r>
          <a:r>
            <a:rPr lang="en-US" sz="2700" kern="1200" dirty="0" smtClean="0"/>
            <a:t> </a:t>
          </a:r>
          <a:endParaRPr lang="en-US" sz="2700" kern="1200" dirty="0"/>
        </a:p>
      </dsp:txBody>
      <dsp:txXfrm>
        <a:off x="399013" y="1392655"/>
        <a:ext cx="1194133" cy="796089"/>
      </dsp:txXfrm>
    </dsp:sp>
    <dsp:sp modelId="{17FB786C-8F38-45D0-8E1F-C140FE917EE1}">
      <dsp:nvSpPr>
        <dsp:cNvPr id="0" name=""/>
        <dsp:cNvSpPr/>
      </dsp:nvSpPr>
      <dsp:spPr>
        <a:xfrm>
          <a:off x="1732462" y="1460323"/>
          <a:ext cx="1651884" cy="66075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US" sz="1100" b="1" kern="1200" dirty="0" smtClean="0"/>
            <a:t>Decreases parathyroid sensitivity to calcium</a:t>
          </a:r>
          <a:endParaRPr lang="en-US" sz="1100" b="1" kern="1200" dirty="0"/>
        </a:p>
      </dsp:txBody>
      <dsp:txXfrm>
        <a:off x="2062839" y="1460323"/>
        <a:ext cx="991131" cy="660753"/>
      </dsp:txXfrm>
    </dsp:sp>
    <dsp:sp modelId="{83D40E1E-F11C-4C52-90DC-80D51B85216B}">
      <dsp:nvSpPr>
        <dsp:cNvPr id="0" name=""/>
        <dsp:cNvSpPr/>
      </dsp:nvSpPr>
      <dsp:spPr>
        <a:xfrm>
          <a:off x="3153083" y="1460323"/>
          <a:ext cx="1651884" cy="660753"/>
        </a:xfrm>
        <a:prstGeom prst="chevron">
          <a:avLst/>
        </a:prstGeom>
        <a:solidFill>
          <a:schemeClr val="accent2">
            <a:tint val="40000"/>
            <a:alpha val="90000"/>
            <a:hueOff val="373165"/>
            <a:satOff val="-6938"/>
            <a:lumOff val="-322"/>
            <a:alphaOff val="0"/>
          </a:schemeClr>
        </a:solidFill>
        <a:ln w="9525" cap="flat" cmpd="sng" algn="ctr">
          <a:solidFill>
            <a:schemeClr val="accent2">
              <a:tint val="40000"/>
              <a:alpha val="90000"/>
              <a:hueOff val="373165"/>
              <a:satOff val="-6938"/>
              <a:lumOff val="-322"/>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US" sz="1100" b="1" kern="1200" dirty="0" smtClean="0"/>
            <a:t>Reduces urinary calcium excretion.  </a:t>
          </a:r>
          <a:endParaRPr lang="en-US" sz="1100" b="1" kern="1200" dirty="0"/>
        </a:p>
      </dsp:txBody>
      <dsp:txXfrm>
        <a:off x="3483460" y="1460323"/>
        <a:ext cx="991131" cy="660753"/>
      </dsp:txXfrm>
    </dsp:sp>
    <dsp:sp modelId="{372902AF-2E88-416F-9A0E-10BE36EBD6C7}">
      <dsp:nvSpPr>
        <dsp:cNvPr id="0" name=""/>
        <dsp:cNvSpPr/>
      </dsp:nvSpPr>
      <dsp:spPr>
        <a:xfrm>
          <a:off x="4573704" y="1460323"/>
          <a:ext cx="1651884" cy="660753"/>
        </a:xfrm>
        <a:prstGeom prst="chevron">
          <a:avLst/>
        </a:prstGeom>
        <a:solidFill>
          <a:schemeClr val="accent2">
            <a:tint val="40000"/>
            <a:alpha val="90000"/>
            <a:hueOff val="746330"/>
            <a:satOff val="-13875"/>
            <a:lumOff val="-645"/>
            <a:alphaOff val="0"/>
          </a:schemeClr>
        </a:solidFill>
        <a:ln w="9525" cap="flat" cmpd="sng" algn="ctr">
          <a:solidFill>
            <a:schemeClr val="accent2">
              <a:tint val="40000"/>
              <a:alpha val="90000"/>
              <a:hueOff val="746330"/>
              <a:satOff val="-13875"/>
              <a:lumOff val="-645"/>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US" sz="1100" b="1" kern="1200" dirty="0" err="1" smtClean="0"/>
            <a:t>Hypercalcemia</a:t>
          </a:r>
          <a:endParaRPr lang="en-US" sz="1100" b="1" kern="1200" dirty="0"/>
        </a:p>
      </dsp:txBody>
      <dsp:txXfrm>
        <a:off x="4904081" y="1460323"/>
        <a:ext cx="991131" cy="660753"/>
      </dsp:txXfrm>
    </dsp:sp>
    <dsp:sp modelId="{02D60C7E-6299-4048-B10C-DF3CACCF70B6}">
      <dsp:nvSpPr>
        <dsp:cNvPr id="0" name=""/>
        <dsp:cNvSpPr/>
      </dsp:nvSpPr>
      <dsp:spPr>
        <a:xfrm>
          <a:off x="5994325" y="1460323"/>
          <a:ext cx="1651884" cy="660753"/>
        </a:xfrm>
        <a:prstGeom prst="chevron">
          <a:avLst/>
        </a:prstGeom>
        <a:solidFill>
          <a:schemeClr val="accent2">
            <a:tint val="40000"/>
            <a:alpha val="90000"/>
            <a:hueOff val="1119495"/>
            <a:satOff val="-20813"/>
            <a:lumOff val="-967"/>
            <a:alphaOff val="0"/>
          </a:schemeClr>
        </a:solidFill>
        <a:ln w="9525" cap="flat" cmpd="sng" algn="ctr">
          <a:solidFill>
            <a:schemeClr val="accent2">
              <a:tint val="40000"/>
              <a:alpha val="90000"/>
              <a:hueOff val="1119495"/>
              <a:satOff val="-20813"/>
              <a:lumOff val="-967"/>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US" sz="1100" b="1" kern="1200" dirty="0" err="1" smtClean="0"/>
            <a:t>Hypocalciuria</a:t>
          </a:r>
          <a:endParaRPr lang="en-US" sz="1100" b="1" kern="1200" dirty="0"/>
        </a:p>
      </dsp:txBody>
      <dsp:txXfrm>
        <a:off x="6324702" y="1460323"/>
        <a:ext cx="991131" cy="660753"/>
      </dsp:txXfrm>
    </dsp:sp>
    <dsp:sp modelId="{D14DA98C-7755-4EE1-B742-27A358A1CCAE}">
      <dsp:nvSpPr>
        <dsp:cNvPr id="0" name=""/>
        <dsp:cNvSpPr/>
      </dsp:nvSpPr>
      <dsp:spPr>
        <a:xfrm>
          <a:off x="7414946" y="1460323"/>
          <a:ext cx="1651884" cy="660753"/>
        </a:xfrm>
        <a:prstGeom prst="chevron">
          <a:avLst/>
        </a:prstGeom>
        <a:solidFill>
          <a:schemeClr val="accent2">
            <a:tint val="40000"/>
            <a:alpha val="90000"/>
            <a:hueOff val="1492660"/>
            <a:satOff val="-27750"/>
            <a:lumOff val="-1290"/>
            <a:alphaOff val="0"/>
          </a:schemeClr>
        </a:solidFill>
        <a:ln w="9525" cap="flat" cmpd="sng" algn="ctr">
          <a:solidFill>
            <a:schemeClr val="accent2">
              <a:tint val="40000"/>
              <a:alpha val="90000"/>
              <a:hueOff val="1492660"/>
              <a:satOff val="-27750"/>
              <a:lumOff val="-129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n-US" sz="1100" b="1" kern="1200" dirty="0" smtClean="0"/>
            <a:t>high serum PTH concentration</a:t>
          </a:r>
          <a:endParaRPr lang="en-US" sz="1100" b="1" kern="1200" dirty="0"/>
        </a:p>
      </dsp:txBody>
      <dsp:txXfrm>
        <a:off x="7745323" y="1460323"/>
        <a:ext cx="991131" cy="6607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3A4F-C2EC-4556-ADDF-9C57E9B83F93}">
      <dsp:nvSpPr>
        <dsp:cNvPr id="0" name=""/>
        <dsp:cNvSpPr/>
      </dsp:nvSpPr>
      <dsp:spPr>
        <a:xfrm>
          <a:off x="0" y="35018"/>
          <a:ext cx="8115300" cy="2077919"/>
        </a:xfrm>
        <a:prstGeom prst="roundRect">
          <a:avLst/>
        </a:prstGeom>
        <a:gradFill rotWithShape="0">
          <a:gsLst>
            <a:gs pos="0">
              <a:schemeClr val="accent2">
                <a:shade val="50000"/>
                <a:hueOff val="0"/>
                <a:satOff val="0"/>
                <a:lumOff val="0"/>
                <a:alphaOff val="0"/>
                <a:tint val="96000"/>
                <a:satMod val="100000"/>
                <a:lumMod val="104000"/>
              </a:schemeClr>
            </a:gs>
            <a:gs pos="78000">
              <a:schemeClr val="accent2">
                <a:shade val="5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err="1" smtClean="0"/>
            <a:t>Parathyroidectomy</a:t>
          </a:r>
          <a:r>
            <a:rPr lang="en-US" sz="2400" b="1" kern="1200" dirty="0" smtClean="0"/>
            <a:t> is the definitive therapy that cures the disease, decreases the risk of kidney stones, improves bone mineral density (BMD), and may decrease fracture risk and modestly improve some quality of life measurements. </a:t>
          </a:r>
          <a:endParaRPr lang="en-US" sz="2400" b="1" kern="1200" dirty="0"/>
        </a:p>
      </dsp:txBody>
      <dsp:txXfrm>
        <a:off x="101436" y="136454"/>
        <a:ext cx="7912428" cy="18750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2C81C-D5E4-4765-A9B9-AE7966744CE9}">
      <dsp:nvSpPr>
        <dsp:cNvPr id="0" name=""/>
        <dsp:cNvSpPr/>
      </dsp:nvSpPr>
      <dsp:spPr>
        <a:xfrm>
          <a:off x="0" y="202619"/>
          <a:ext cx="8115300" cy="383760"/>
        </a:xfrm>
        <a:prstGeom prst="roundRect">
          <a:avLst/>
        </a:prstGeom>
        <a:gradFill rotWithShape="0">
          <a:gsLst>
            <a:gs pos="0">
              <a:schemeClr val="accent3">
                <a:shade val="50000"/>
                <a:hueOff val="0"/>
                <a:satOff val="0"/>
                <a:lumOff val="0"/>
                <a:alphaOff val="0"/>
                <a:tint val="69000"/>
                <a:alpha val="100000"/>
                <a:satMod val="109000"/>
                <a:lumMod val="110000"/>
              </a:schemeClr>
            </a:gs>
            <a:gs pos="52000">
              <a:schemeClr val="accent3">
                <a:shade val="50000"/>
                <a:hueOff val="0"/>
                <a:satOff val="0"/>
                <a:lumOff val="0"/>
                <a:alphaOff val="0"/>
                <a:tint val="74000"/>
                <a:satMod val="100000"/>
                <a:lumMod val="104000"/>
              </a:schemeClr>
            </a:gs>
            <a:gs pos="100000">
              <a:schemeClr val="accent3">
                <a:shade val="50000"/>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t>Symptomatic PHPT</a:t>
          </a:r>
          <a:endParaRPr lang="en-US" sz="1600" kern="1200"/>
        </a:p>
      </dsp:txBody>
      <dsp:txXfrm>
        <a:off x="18734" y="221353"/>
        <a:ext cx="8077832" cy="346292"/>
      </dsp:txXfrm>
    </dsp:sp>
    <dsp:sp modelId="{099554AE-646D-4A29-98C5-74814AB54869}">
      <dsp:nvSpPr>
        <dsp:cNvPr id="0" name=""/>
        <dsp:cNvSpPr/>
      </dsp:nvSpPr>
      <dsp:spPr>
        <a:xfrm>
          <a:off x="0" y="632459"/>
          <a:ext cx="8115300" cy="383760"/>
        </a:xfrm>
        <a:prstGeom prst="roundRect">
          <a:avLst/>
        </a:prstGeom>
        <a:gradFill rotWithShape="0">
          <a:gsLst>
            <a:gs pos="0">
              <a:schemeClr val="accent3">
                <a:shade val="50000"/>
                <a:hueOff val="-104632"/>
                <a:satOff val="2013"/>
                <a:lumOff val="12231"/>
                <a:alphaOff val="0"/>
                <a:tint val="69000"/>
                <a:alpha val="100000"/>
                <a:satMod val="109000"/>
                <a:lumMod val="110000"/>
              </a:schemeClr>
            </a:gs>
            <a:gs pos="52000">
              <a:schemeClr val="accent3">
                <a:shade val="50000"/>
                <a:hueOff val="-104632"/>
                <a:satOff val="2013"/>
                <a:lumOff val="12231"/>
                <a:alphaOff val="0"/>
                <a:tint val="74000"/>
                <a:satMod val="100000"/>
                <a:lumMod val="104000"/>
              </a:schemeClr>
            </a:gs>
            <a:gs pos="100000">
              <a:schemeClr val="accent3">
                <a:shade val="50000"/>
                <a:hueOff val="-104632"/>
                <a:satOff val="2013"/>
                <a:lumOff val="12231"/>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Asymptomatic PHPT </a:t>
          </a:r>
          <a:r>
            <a:rPr lang="en-US" sz="1600" kern="1200" dirty="0" smtClean="0"/>
            <a:t>(surgery criteria)</a:t>
          </a:r>
          <a:endParaRPr lang="en-US" sz="1600" kern="1200" dirty="0"/>
        </a:p>
      </dsp:txBody>
      <dsp:txXfrm>
        <a:off x="18734" y="651193"/>
        <a:ext cx="8077832" cy="346292"/>
      </dsp:txXfrm>
    </dsp:sp>
    <dsp:sp modelId="{7E604EF1-F63A-4001-9BFB-32B10D762BFE}">
      <dsp:nvSpPr>
        <dsp:cNvPr id="0" name=""/>
        <dsp:cNvSpPr/>
      </dsp:nvSpPr>
      <dsp:spPr>
        <a:xfrm>
          <a:off x="0" y="1062300"/>
          <a:ext cx="8115300" cy="383760"/>
        </a:xfrm>
        <a:prstGeom prst="roundRect">
          <a:avLst/>
        </a:prstGeom>
        <a:gradFill rotWithShape="0">
          <a:gsLst>
            <a:gs pos="0">
              <a:schemeClr val="accent3">
                <a:shade val="50000"/>
                <a:hueOff val="-209264"/>
                <a:satOff val="4027"/>
                <a:lumOff val="24462"/>
                <a:alphaOff val="0"/>
                <a:tint val="69000"/>
                <a:alpha val="100000"/>
                <a:satMod val="109000"/>
                <a:lumMod val="110000"/>
              </a:schemeClr>
            </a:gs>
            <a:gs pos="52000">
              <a:schemeClr val="accent3">
                <a:shade val="50000"/>
                <a:hueOff val="-209264"/>
                <a:satOff val="4027"/>
                <a:lumOff val="24462"/>
                <a:alphaOff val="0"/>
                <a:tint val="74000"/>
                <a:satMod val="100000"/>
                <a:lumMod val="104000"/>
              </a:schemeClr>
            </a:gs>
            <a:gs pos="100000">
              <a:schemeClr val="accent3">
                <a:shade val="50000"/>
                <a:hueOff val="-209264"/>
                <a:satOff val="4027"/>
                <a:lumOff val="24462"/>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t>Persistent or recurrent PHPT</a:t>
          </a:r>
          <a:r>
            <a:rPr lang="en-US" sz="1600" kern="1200" smtClean="0"/>
            <a:t>  (&lt;6 or &gt;6 months from initial exploration respectively)</a:t>
          </a:r>
          <a:endParaRPr lang="en-US" sz="1600" kern="1200"/>
        </a:p>
      </dsp:txBody>
      <dsp:txXfrm>
        <a:off x="18734" y="1081034"/>
        <a:ext cx="8077832" cy="346292"/>
      </dsp:txXfrm>
    </dsp:sp>
    <dsp:sp modelId="{4D13AD37-D6F9-44A2-8E55-685E3582346E}">
      <dsp:nvSpPr>
        <dsp:cNvPr id="0" name=""/>
        <dsp:cNvSpPr/>
      </dsp:nvSpPr>
      <dsp:spPr>
        <a:xfrm>
          <a:off x="0" y="1492140"/>
          <a:ext cx="8115300" cy="383760"/>
        </a:xfrm>
        <a:prstGeom prst="roundRect">
          <a:avLst/>
        </a:prstGeom>
        <a:gradFill rotWithShape="0">
          <a:gsLst>
            <a:gs pos="0">
              <a:schemeClr val="accent3">
                <a:shade val="50000"/>
                <a:hueOff val="-313896"/>
                <a:satOff val="6040"/>
                <a:lumOff val="36693"/>
                <a:alphaOff val="0"/>
                <a:tint val="69000"/>
                <a:alpha val="100000"/>
                <a:satMod val="109000"/>
                <a:lumMod val="110000"/>
              </a:schemeClr>
            </a:gs>
            <a:gs pos="52000">
              <a:schemeClr val="accent3">
                <a:shade val="50000"/>
                <a:hueOff val="-313896"/>
                <a:satOff val="6040"/>
                <a:lumOff val="36693"/>
                <a:alphaOff val="0"/>
                <a:tint val="74000"/>
                <a:satMod val="100000"/>
                <a:lumMod val="104000"/>
              </a:schemeClr>
            </a:gs>
            <a:gs pos="100000">
              <a:schemeClr val="accent3">
                <a:shade val="50000"/>
                <a:hueOff val="-313896"/>
                <a:satOff val="6040"/>
                <a:lumOff val="36693"/>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t>Familial PHPT </a:t>
          </a:r>
          <a:r>
            <a:rPr lang="en-US" sz="1600" kern="1200" smtClean="0"/>
            <a:t>(isolated or as part of MEN)</a:t>
          </a:r>
          <a:endParaRPr lang="en-US" sz="1600" kern="1200"/>
        </a:p>
      </dsp:txBody>
      <dsp:txXfrm>
        <a:off x="18734" y="1510874"/>
        <a:ext cx="8077832" cy="346292"/>
      </dsp:txXfrm>
    </dsp:sp>
    <dsp:sp modelId="{4A6B48D1-E860-48F2-BDFE-3E1A55F6441C}">
      <dsp:nvSpPr>
        <dsp:cNvPr id="0" name=""/>
        <dsp:cNvSpPr/>
      </dsp:nvSpPr>
      <dsp:spPr>
        <a:xfrm>
          <a:off x="0" y="1921980"/>
          <a:ext cx="8115300" cy="383760"/>
        </a:xfrm>
        <a:prstGeom prst="roundRect">
          <a:avLst/>
        </a:prstGeom>
        <a:gradFill rotWithShape="0">
          <a:gsLst>
            <a:gs pos="0">
              <a:schemeClr val="accent3">
                <a:shade val="50000"/>
                <a:hueOff val="-313896"/>
                <a:satOff val="6040"/>
                <a:lumOff val="36693"/>
                <a:alphaOff val="0"/>
                <a:tint val="69000"/>
                <a:alpha val="100000"/>
                <a:satMod val="109000"/>
                <a:lumMod val="110000"/>
              </a:schemeClr>
            </a:gs>
            <a:gs pos="52000">
              <a:schemeClr val="accent3">
                <a:shade val="50000"/>
                <a:hueOff val="-313896"/>
                <a:satOff val="6040"/>
                <a:lumOff val="36693"/>
                <a:alphaOff val="0"/>
                <a:tint val="74000"/>
                <a:satMod val="100000"/>
                <a:lumMod val="104000"/>
              </a:schemeClr>
            </a:gs>
            <a:gs pos="100000">
              <a:schemeClr val="accent3">
                <a:shade val="50000"/>
                <a:hueOff val="-313896"/>
                <a:satOff val="6040"/>
                <a:lumOff val="36693"/>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smtClean="0"/>
            <a:t>Parathyroid cancer</a:t>
          </a:r>
          <a:r>
            <a:rPr lang="en-US" sz="1600" kern="1200" smtClean="0"/>
            <a:t> </a:t>
          </a:r>
          <a:endParaRPr lang="en-US" sz="1600" kern="1200"/>
        </a:p>
      </dsp:txBody>
      <dsp:txXfrm>
        <a:off x="18734" y="1940714"/>
        <a:ext cx="8077832" cy="346292"/>
      </dsp:txXfrm>
    </dsp:sp>
    <dsp:sp modelId="{886EDE79-B51F-4BB4-9552-376FB3A2DAC8}">
      <dsp:nvSpPr>
        <dsp:cNvPr id="0" name=""/>
        <dsp:cNvSpPr/>
      </dsp:nvSpPr>
      <dsp:spPr>
        <a:xfrm>
          <a:off x="0" y="2351820"/>
          <a:ext cx="8115300" cy="383760"/>
        </a:xfrm>
        <a:prstGeom prst="roundRect">
          <a:avLst/>
        </a:prstGeom>
        <a:gradFill rotWithShape="0">
          <a:gsLst>
            <a:gs pos="0">
              <a:schemeClr val="accent3">
                <a:shade val="50000"/>
                <a:hueOff val="-209264"/>
                <a:satOff val="4027"/>
                <a:lumOff val="24462"/>
                <a:alphaOff val="0"/>
                <a:tint val="69000"/>
                <a:alpha val="100000"/>
                <a:satMod val="109000"/>
                <a:lumMod val="110000"/>
              </a:schemeClr>
            </a:gs>
            <a:gs pos="52000">
              <a:schemeClr val="accent3">
                <a:shade val="50000"/>
                <a:hueOff val="-209264"/>
                <a:satOff val="4027"/>
                <a:lumOff val="24462"/>
                <a:alphaOff val="0"/>
                <a:tint val="74000"/>
                <a:satMod val="100000"/>
                <a:lumMod val="104000"/>
              </a:schemeClr>
            </a:gs>
            <a:gs pos="100000">
              <a:schemeClr val="accent3">
                <a:shade val="50000"/>
                <a:hueOff val="-209264"/>
                <a:satOff val="4027"/>
                <a:lumOff val="24462"/>
                <a:alphaOff val="0"/>
                <a:tint val="78000"/>
                <a:satMod val="100000"/>
                <a:lumMod val="100000"/>
              </a:schemeClr>
            </a:gs>
          </a:gsLst>
          <a:lin ang="5400000" scaled="0"/>
        </a:gradFill>
        <a:ln>
          <a:noFill/>
        </a:ln>
        <a:effectLst>
          <a:reflection blurRad="6350" stA="50000" endA="300" endPos="38500" dist="508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Parathyroid cyst</a:t>
          </a:r>
          <a:r>
            <a:rPr lang="en-US" sz="1600" kern="1200" dirty="0" smtClean="0"/>
            <a:t>  (recurrences after aspiration)</a:t>
          </a:r>
          <a:endParaRPr lang="en-US" sz="1600" kern="1200" dirty="0"/>
        </a:p>
      </dsp:txBody>
      <dsp:txXfrm>
        <a:off x="18734" y="2370554"/>
        <a:ext cx="8077832" cy="346292"/>
      </dsp:txXfrm>
    </dsp:sp>
    <dsp:sp modelId="{71449A5E-3DC6-4DBE-B576-20AFAABD0389}">
      <dsp:nvSpPr>
        <dsp:cNvPr id="0" name=""/>
        <dsp:cNvSpPr/>
      </dsp:nvSpPr>
      <dsp:spPr>
        <a:xfrm>
          <a:off x="0" y="2781660"/>
          <a:ext cx="8115300" cy="383760"/>
        </a:xfrm>
        <a:prstGeom prst="roundRect">
          <a:avLst/>
        </a:prstGeom>
        <a:gradFill rotWithShape="0">
          <a:gsLst>
            <a:gs pos="0">
              <a:schemeClr val="accent3">
                <a:shade val="50000"/>
                <a:hueOff val="-104632"/>
                <a:satOff val="2013"/>
                <a:lumOff val="12231"/>
                <a:alphaOff val="0"/>
                <a:tint val="69000"/>
                <a:alpha val="100000"/>
                <a:satMod val="109000"/>
                <a:lumMod val="110000"/>
              </a:schemeClr>
            </a:gs>
            <a:gs pos="52000">
              <a:schemeClr val="accent3">
                <a:shade val="50000"/>
                <a:hueOff val="-104632"/>
                <a:satOff val="2013"/>
                <a:lumOff val="12231"/>
                <a:alphaOff val="0"/>
                <a:tint val="74000"/>
                <a:satMod val="100000"/>
                <a:lumMod val="104000"/>
              </a:schemeClr>
            </a:gs>
            <a:gs pos="100000">
              <a:schemeClr val="accent3">
                <a:shade val="50000"/>
                <a:hueOff val="-104632"/>
                <a:satOff val="2013"/>
                <a:lumOff val="12231"/>
                <a:alphaOff val="0"/>
                <a:tint val="78000"/>
                <a:satMod val="100000"/>
                <a:lumMod val="100000"/>
              </a:schemeClr>
            </a:gs>
          </a:gsLst>
          <a:lin ang="5400000" scaled="0"/>
        </a:gradFill>
        <a:ln>
          <a:noFill/>
        </a:ln>
        <a:effectLst>
          <a:reflection blurRad="6350" stA="50000" endA="300" endPos="90000" dist="508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Parathyroid crisis</a:t>
          </a:r>
          <a:r>
            <a:rPr lang="en-US" sz="1600" kern="1200" dirty="0" smtClean="0"/>
            <a:t> (Emergency </a:t>
          </a:r>
          <a:r>
            <a:rPr lang="en-US" sz="1600" kern="1200" dirty="0" err="1" smtClean="0"/>
            <a:t>parathyroidectomy</a:t>
          </a:r>
          <a:r>
            <a:rPr lang="en-US" sz="1600" kern="1200" dirty="0" smtClean="0"/>
            <a:t>)</a:t>
          </a:r>
          <a:endParaRPr lang="en-US" sz="1600" kern="1200" dirty="0"/>
        </a:p>
      </dsp:txBody>
      <dsp:txXfrm>
        <a:off x="18734" y="2800394"/>
        <a:ext cx="8077832" cy="346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B4F06-1AE6-4265-8D1D-3F48582DBDB6}">
      <dsp:nvSpPr>
        <dsp:cNvPr id="0" name=""/>
        <dsp:cNvSpPr/>
      </dsp:nvSpPr>
      <dsp:spPr>
        <a:xfrm>
          <a:off x="0" y="6944"/>
          <a:ext cx="8115300" cy="647595"/>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Nephrolithiasis</a:t>
          </a:r>
          <a:endParaRPr lang="en-US" sz="2700" kern="1200" dirty="0"/>
        </a:p>
      </dsp:txBody>
      <dsp:txXfrm>
        <a:off x="31613" y="38557"/>
        <a:ext cx="8052074" cy="584369"/>
      </dsp:txXfrm>
    </dsp:sp>
    <dsp:sp modelId="{A548FB39-1B95-4E93-BE64-B06FC8D51973}">
      <dsp:nvSpPr>
        <dsp:cNvPr id="0" name=""/>
        <dsp:cNvSpPr/>
      </dsp:nvSpPr>
      <dsp:spPr>
        <a:xfrm>
          <a:off x="0" y="732299"/>
          <a:ext cx="8115300" cy="647595"/>
        </a:xfrm>
        <a:prstGeom prst="roundRect">
          <a:avLst/>
        </a:prstGeom>
        <a:gradFill rotWithShape="0">
          <a:gsLst>
            <a:gs pos="0">
              <a:schemeClr val="dk2">
                <a:hueOff val="0"/>
                <a:satOff val="0"/>
                <a:lumOff val="0"/>
                <a:alphaOff val="0"/>
                <a:tint val="96000"/>
                <a:satMod val="100000"/>
                <a:lumMod val="104000"/>
              </a:schemeClr>
            </a:gs>
            <a:gs pos="78000">
              <a:schemeClr val="dk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Symptomatic </a:t>
          </a:r>
          <a:r>
            <a:rPr lang="en-US" sz="2700" kern="1200" dirty="0" err="1" smtClean="0"/>
            <a:t>hypercalcemia</a:t>
          </a:r>
          <a:endParaRPr lang="en-US" sz="2700" kern="1200" dirty="0"/>
        </a:p>
      </dsp:txBody>
      <dsp:txXfrm>
        <a:off x="31613" y="763912"/>
        <a:ext cx="8052074" cy="5843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25E34-6DAD-4B53-B4E7-A1EB5AB18AB6}">
      <dsp:nvSpPr>
        <dsp:cNvPr id="0" name=""/>
        <dsp:cNvSpPr/>
      </dsp:nvSpPr>
      <dsp:spPr>
        <a:xfrm>
          <a:off x="0" y="643162"/>
          <a:ext cx="8115300" cy="2737800"/>
        </a:xfrm>
        <a:prstGeom prst="roundRect">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glow rad="228600">
            <a:schemeClr val="accent1">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Patients with asymptomatic PHPT who do not meet surgical intervention criteria may still choose </a:t>
          </a:r>
          <a:r>
            <a:rPr lang="en-US" sz="3200" b="1" kern="1200" dirty="0" err="1" smtClean="0"/>
            <a:t>parathyroidectomy</a:t>
          </a:r>
          <a:r>
            <a:rPr lang="en-US" sz="3200" b="1" kern="1200" dirty="0" smtClean="0"/>
            <a:t> because it is the only definitive therapy.</a:t>
          </a:r>
          <a:endParaRPr lang="en-US" sz="3200" b="1" kern="1200" dirty="0"/>
        </a:p>
      </dsp:txBody>
      <dsp:txXfrm>
        <a:off x="133648" y="776810"/>
        <a:ext cx="7848004" cy="24705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B4E07-FFD9-4D8D-8EE4-9D8AA4C37509}">
      <dsp:nvSpPr>
        <dsp:cNvPr id="0" name=""/>
        <dsp:cNvSpPr/>
      </dsp:nvSpPr>
      <dsp:spPr>
        <a:xfrm>
          <a:off x="3566" y="764652"/>
          <a:ext cx="3118525" cy="2494820"/>
        </a:xfrm>
        <a:prstGeom prst="homePlate">
          <a:avLst>
            <a:gd name="adj" fmla="val 2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015" tIns="40640" rIns="440059" bIns="40640" numCol="1" spcCol="1270" anchor="t" anchorCtr="0">
          <a:noAutofit/>
        </a:bodyPr>
        <a:lstStyle/>
        <a:p>
          <a:pPr lvl="0" algn="l" defTabSz="711200" rtl="0">
            <a:lnSpc>
              <a:spcPct val="90000"/>
            </a:lnSpc>
            <a:spcBef>
              <a:spcPct val="0"/>
            </a:spcBef>
            <a:spcAft>
              <a:spcPct val="35000"/>
            </a:spcAft>
          </a:pPr>
          <a:r>
            <a:rPr lang="en-US" sz="1600" b="1" kern="1200" dirty="0" smtClean="0"/>
            <a:t>Avoid factors that can aggravate </a:t>
          </a:r>
          <a:r>
            <a:rPr lang="en-US" sz="1600" b="1" kern="1200" dirty="0" err="1" smtClean="0"/>
            <a:t>hypercalcemia</a:t>
          </a:r>
          <a:r>
            <a:rPr lang="en-US" sz="1600" b="1" kern="1200" dirty="0" smtClean="0"/>
            <a:t>:</a:t>
          </a:r>
          <a:endParaRPr lang="en-US" sz="1600" b="1" kern="1200" dirty="0"/>
        </a:p>
        <a:p>
          <a:pPr marL="114300" lvl="1" indent="-114300" algn="l" defTabSz="622300" rtl="0">
            <a:lnSpc>
              <a:spcPct val="90000"/>
            </a:lnSpc>
            <a:spcBef>
              <a:spcPct val="0"/>
            </a:spcBef>
            <a:spcAft>
              <a:spcPct val="15000"/>
            </a:spcAft>
            <a:buChar char="••"/>
          </a:pPr>
          <a:r>
            <a:rPr lang="en-US" sz="1400" b="1" kern="1200" dirty="0" smtClean="0"/>
            <a:t>Thiazide, lithium</a:t>
          </a: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Volume depletion</a:t>
          </a: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Prolonged bed rest or inactivity</a:t>
          </a:r>
          <a:endParaRPr lang="en-US" sz="1400" b="1" kern="1200" dirty="0"/>
        </a:p>
        <a:p>
          <a:pPr marL="114300" lvl="1" indent="-114300" algn="l" defTabSz="622300" rtl="0">
            <a:lnSpc>
              <a:spcPct val="90000"/>
            </a:lnSpc>
            <a:spcBef>
              <a:spcPct val="0"/>
            </a:spcBef>
            <a:spcAft>
              <a:spcPct val="15000"/>
            </a:spcAft>
            <a:buChar char="••"/>
          </a:pPr>
          <a:r>
            <a:rPr lang="en-US" sz="1400" b="1" kern="1200" dirty="0" smtClean="0"/>
            <a:t>High-calcium diet (&gt;1000 mg/day). </a:t>
          </a:r>
          <a:endParaRPr lang="en-US" sz="1400" b="1" kern="1200" dirty="0"/>
        </a:p>
      </dsp:txBody>
      <dsp:txXfrm>
        <a:off x="3566" y="764652"/>
        <a:ext cx="2806673" cy="2494820"/>
      </dsp:txXfrm>
    </dsp:sp>
    <dsp:sp modelId="{33E68104-70D1-4F70-B2BD-94497C07A09D}">
      <dsp:nvSpPr>
        <dsp:cNvPr id="0" name=""/>
        <dsp:cNvSpPr/>
      </dsp:nvSpPr>
      <dsp:spPr>
        <a:xfrm>
          <a:off x="2498387" y="764652"/>
          <a:ext cx="3118525" cy="2494820"/>
        </a:xfrm>
        <a:prstGeom prst="chevron">
          <a:avLst>
            <a:gd name="adj" fmla="val 2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015" tIns="40640" rIns="110015" bIns="40640" numCol="1" spcCol="1270" anchor="ctr" anchorCtr="0">
          <a:noAutofit/>
        </a:bodyPr>
        <a:lstStyle/>
        <a:p>
          <a:pPr lvl="0" algn="ctr" defTabSz="711200" rtl="0">
            <a:lnSpc>
              <a:spcPct val="90000"/>
            </a:lnSpc>
            <a:spcBef>
              <a:spcPct val="0"/>
            </a:spcBef>
            <a:spcAft>
              <a:spcPct val="35000"/>
            </a:spcAft>
          </a:pPr>
          <a:r>
            <a:rPr lang="en-US" sz="1600" b="1" kern="1200" dirty="0" smtClean="0"/>
            <a:t>Encourage physical activity to minimize bone resorption.</a:t>
          </a:r>
          <a:endParaRPr lang="en-US" sz="1600" b="1" kern="1200" dirty="0"/>
        </a:p>
      </dsp:txBody>
      <dsp:txXfrm>
        <a:off x="3122092" y="764652"/>
        <a:ext cx="1871115" cy="2494820"/>
      </dsp:txXfrm>
    </dsp:sp>
    <dsp:sp modelId="{5306ED6A-2320-4DAD-B31E-78A099B15683}">
      <dsp:nvSpPr>
        <dsp:cNvPr id="0" name=""/>
        <dsp:cNvSpPr/>
      </dsp:nvSpPr>
      <dsp:spPr>
        <a:xfrm>
          <a:off x="4993207" y="764652"/>
          <a:ext cx="3118525" cy="2494820"/>
        </a:xfrm>
        <a:prstGeom prst="chevron">
          <a:avLst>
            <a:gd name="adj" fmla="val 25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015" tIns="40640" rIns="110015" bIns="40640" numCol="1" spcCol="1270" anchor="ctr" anchorCtr="0">
          <a:noAutofit/>
        </a:bodyPr>
        <a:lstStyle/>
        <a:p>
          <a:pPr lvl="0" algn="ctr" defTabSz="711200" rtl="0">
            <a:lnSpc>
              <a:spcPct val="90000"/>
            </a:lnSpc>
            <a:spcBef>
              <a:spcPct val="0"/>
            </a:spcBef>
            <a:spcAft>
              <a:spcPct val="35000"/>
            </a:spcAft>
          </a:pPr>
          <a:r>
            <a:rPr lang="en-US" sz="1600" b="1" kern="1200" dirty="0" smtClean="0"/>
            <a:t>Encourage adequate hydration (at least six to eight glasses of water per day) to minimize the risk of nephrolithiasis.</a:t>
          </a:r>
          <a:endParaRPr lang="en-US" sz="1600" b="1" kern="1200" dirty="0"/>
        </a:p>
      </dsp:txBody>
      <dsp:txXfrm>
        <a:off x="5616912" y="764652"/>
        <a:ext cx="1871115" cy="24948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1296-7A6E-4AD1-913A-163E81AE77AB}">
      <dsp:nvSpPr>
        <dsp:cNvPr id="0" name=""/>
        <dsp:cNvSpPr/>
      </dsp:nvSpPr>
      <dsp:spPr>
        <a:xfrm>
          <a:off x="7024" y="1014556"/>
          <a:ext cx="4987528" cy="1995011"/>
        </a:xfrm>
        <a:prstGeom prst="homePlat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t>Maintain a moderate calcium intake (1000 mg/day). A low calcium diet may lead to further increases in PTH secretion and could aggravate bone disease. Moderate calcium restriction (</a:t>
          </a:r>
          <a:r>
            <a:rPr lang="en-US" sz="1600" b="1" kern="1200" dirty="0" err="1" smtClean="0"/>
            <a:t>eg</a:t>
          </a:r>
          <a:r>
            <a:rPr lang="en-US" sz="1600" b="1" kern="1200" dirty="0" smtClean="0"/>
            <a:t>, &lt;800 mg/day) when the serum calcitriol concentration is high.</a:t>
          </a:r>
          <a:endParaRPr lang="en-US" sz="1600" b="1" kern="1200" dirty="0"/>
        </a:p>
      </dsp:txBody>
      <dsp:txXfrm>
        <a:off x="7024" y="1014556"/>
        <a:ext cx="4488775" cy="1995011"/>
      </dsp:txXfrm>
    </dsp:sp>
    <dsp:sp modelId="{2F52D93A-722F-49E0-A5F1-4C6A5707685D}">
      <dsp:nvSpPr>
        <dsp:cNvPr id="0" name=""/>
        <dsp:cNvSpPr/>
      </dsp:nvSpPr>
      <dsp:spPr>
        <a:xfrm>
          <a:off x="3997047" y="1014556"/>
          <a:ext cx="4987528" cy="1995011"/>
        </a:xfrm>
        <a:prstGeom prst="chevron">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rtl="0">
            <a:lnSpc>
              <a:spcPct val="90000"/>
            </a:lnSpc>
            <a:spcBef>
              <a:spcPct val="0"/>
            </a:spcBef>
            <a:spcAft>
              <a:spcPct val="35000"/>
            </a:spcAft>
          </a:pPr>
          <a:r>
            <a:rPr lang="en-US" sz="1600" b="1" kern="1200" dirty="0" smtClean="0"/>
            <a:t>Maintain moderate vitamin D intake (400 to 800 IU/d) to maintain a 25[OH]D level of at least 20 or 30 ng/</a:t>
          </a:r>
          <a:r>
            <a:rPr lang="en-US" sz="1600" b="1" kern="1200" dirty="0" err="1" smtClean="0"/>
            <a:t>mL.</a:t>
          </a:r>
          <a:r>
            <a:rPr lang="en-US" sz="1600" b="1" kern="1200" dirty="0" smtClean="0"/>
            <a:t> Vitamin D deficiency stimulates PTH secretion and bone resorption and, therefore, is deleterious in patients with PHPT. </a:t>
          </a:r>
          <a:endParaRPr lang="en-US" sz="1600" b="1" kern="1200" dirty="0"/>
        </a:p>
      </dsp:txBody>
      <dsp:txXfrm>
        <a:off x="4994553" y="1014556"/>
        <a:ext cx="2992517" cy="199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6D4C8-8F2E-4C16-BCF9-0B267669807F}">
      <dsp:nvSpPr>
        <dsp:cNvPr id="0" name=""/>
        <dsp:cNvSpPr/>
      </dsp:nvSpPr>
      <dsp:spPr>
        <a:xfrm>
          <a:off x="35662" y="1068"/>
          <a:ext cx="2298278" cy="114913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Asymptomatic PHPT </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9319" y="34725"/>
        <a:ext cx="2230964" cy="1081825"/>
      </dsp:txXfrm>
    </dsp:sp>
    <dsp:sp modelId="{1FB58A90-72F4-4130-ACFB-67FDAC2C6E2F}">
      <dsp:nvSpPr>
        <dsp:cNvPr id="0" name=""/>
        <dsp:cNvSpPr/>
      </dsp:nvSpPr>
      <dsp:spPr>
        <a:xfrm>
          <a:off x="2908510" y="1068"/>
          <a:ext cx="2298278" cy="1149139"/>
        </a:xfrm>
        <a:prstGeom prst="roundRect">
          <a:avLst>
            <a:gd name="adj" fmla="val 10000"/>
          </a:avLst>
        </a:prstGeom>
        <a:gradFill rotWithShape="0">
          <a:gsLst>
            <a:gs pos="0">
              <a:schemeClr val="accent2">
                <a:hueOff val="574745"/>
                <a:satOff val="-9386"/>
                <a:lumOff val="588"/>
                <a:alphaOff val="0"/>
                <a:tint val="96000"/>
                <a:satMod val="100000"/>
                <a:lumMod val="104000"/>
              </a:schemeClr>
            </a:gs>
            <a:gs pos="78000">
              <a:schemeClr val="accent2">
                <a:hueOff val="574745"/>
                <a:satOff val="-9386"/>
                <a:lumOff val="58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Atypical presentations:</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42167" y="34725"/>
        <a:ext cx="2230964" cy="1081825"/>
      </dsp:txXfrm>
    </dsp:sp>
    <dsp:sp modelId="{94F19FF1-D9C5-454A-9DB2-5EB1A3850966}">
      <dsp:nvSpPr>
        <dsp:cNvPr id="0" name=""/>
        <dsp:cNvSpPr/>
      </dsp:nvSpPr>
      <dsp:spPr>
        <a:xfrm>
          <a:off x="3138338" y="1150208"/>
          <a:ext cx="229827" cy="861854"/>
        </a:xfrm>
        <a:custGeom>
          <a:avLst/>
          <a:gdLst/>
          <a:ahLst/>
          <a:cxnLst/>
          <a:rect l="0" t="0" r="0" b="0"/>
          <a:pathLst>
            <a:path>
              <a:moveTo>
                <a:pt x="0" y="0"/>
              </a:moveTo>
              <a:lnTo>
                <a:pt x="0" y="861854"/>
              </a:lnTo>
              <a:lnTo>
                <a:pt x="229827" y="861854"/>
              </a:lnTo>
            </a:path>
          </a:pathLst>
        </a:custGeom>
        <a:noFill/>
        <a:ln w="127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204FB3-D2A0-46B4-8E57-F30B97268092}">
      <dsp:nvSpPr>
        <dsp:cNvPr id="0" name=""/>
        <dsp:cNvSpPr/>
      </dsp:nvSpPr>
      <dsp:spPr>
        <a:xfrm>
          <a:off x="3368166" y="1437492"/>
          <a:ext cx="1838622" cy="11491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b="1" kern="1200" dirty="0" err="1" smtClean="0"/>
            <a:t>Normocalcemic</a:t>
          </a:r>
          <a:r>
            <a:rPr lang="en-US" sz="1700" b="1" kern="1200" dirty="0" smtClean="0"/>
            <a:t> PHPT </a:t>
          </a:r>
          <a:endParaRPr lang="en-US" sz="1700" b="1" kern="1200" dirty="0"/>
        </a:p>
      </dsp:txBody>
      <dsp:txXfrm>
        <a:off x="3401823" y="1471149"/>
        <a:ext cx="1771308" cy="1081825"/>
      </dsp:txXfrm>
    </dsp:sp>
    <dsp:sp modelId="{D5C2C6BB-6BB8-4F34-A6E3-ECDA3C0377A9}">
      <dsp:nvSpPr>
        <dsp:cNvPr id="0" name=""/>
        <dsp:cNvSpPr/>
      </dsp:nvSpPr>
      <dsp:spPr>
        <a:xfrm>
          <a:off x="3138338" y="1150208"/>
          <a:ext cx="229827" cy="2298278"/>
        </a:xfrm>
        <a:custGeom>
          <a:avLst/>
          <a:gdLst/>
          <a:ahLst/>
          <a:cxnLst/>
          <a:rect l="0" t="0" r="0" b="0"/>
          <a:pathLst>
            <a:path>
              <a:moveTo>
                <a:pt x="0" y="0"/>
              </a:moveTo>
              <a:lnTo>
                <a:pt x="0" y="2298278"/>
              </a:lnTo>
              <a:lnTo>
                <a:pt x="229827" y="2298278"/>
              </a:lnTo>
            </a:path>
          </a:pathLst>
        </a:custGeom>
        <a:noFill/>
        <a:ln w="127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3272D2-E705-432A-A696-1758079BFF2D}">
      <dsp:nvSpPr>
        <dsp:cNvPr id="0" name=""/>
        <dsp:cNvSpPr/>
      </dsp:nvSpPr>
      <dsp:spPr>
        <a:xfrm>
          <a:off x="3368166" y="2873916"/>
          <a:ext cx="1838622" cy="11491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149490"/>
              <a:satOff val="-18772"/>
              <a:lumOff val="1176"/>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b="1" kern="1200" dirty="0" smtClean="0"/>
            <a:t>Parathyroid crisis.</a:t>
          </a:r>
          <a:endParaRPr lang="en-US" sz="1700" b="1" kern="1200" dirty="0"/>
        </a:p>
      </dsp:txBody>
      <dsp:txXfrm>
        <a:off x="3401823" y="2907573"/>
        <a:ext cx="1771308" cy="1081825"/>
      </dsp:txXfrm>
    </dsp:sp>
    <dsp:sp modelId="{018D914B-E852-4827-A070-AA03E91365A3}">
      <dsp:nvSpPr>
        <dsp:cNvPr id="0" name=""/>
        <dsp:cNvSpPr/>
      </dsp:nvSpPr>
      <dsp:spPr>
        <a:xfrm>
          <a:off x="5781358" y="1068"/>
          <a:ext cx="2298278" cy="1149139"/>
        </a:xfrm>
        <a:prstGeom prst="roundRect">
          <a:avLst>
            <a:gd name="adj" fmla="val 10000"/>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Classical</a:t>
          </a:r>
          <a:endParaRPr lang="en-US"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815015" y="34725"/>
        <a:ext cx="2230964" cy="10818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BE048-D76C-4E87-AF39-2D0812C9CE14}">
      <dsp:nvSpPr>
        <dsp:cNvPr id="0" name=""/>
        <dsp:cNvSpPr/>
      </dsp:nvSpPr>
      <dsp:spPr>
        <a:xfrm>
          <a:off x="3200414" y="9444"/>
          <a:ext cx="4869180" cy="96561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7B0E6-EA01-4B82-8647-1390E81A3D39}">
      <dsp:nvSpPr>
        <dsp:cNvPr id="0" name=""/>
        <dsp:cNvSpPr/>
      </dsp:nvSpPr>
      <dsp:spPr>
        <a:xfrm>
          <a:off x="0" y="1217"/>
          <a:ext cx="3246120" cy="96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smtClean="0"/>
            <a:t>Symptomatic /severe </a:t>
          </a:r>
          <a:r>
            <a:rPr lang="en-US" sz="1800" b="1" kern="1200" dirty="0" err="1" smtClean="0"/>
            <a:t>hypercalcemia</a:t>
          </a:r>
          <a:r>
            <a:rPr lang="en-US" sz="1800" b="1" kern="1200" dirty="0" smtClean="0"/>
            <a:t>, BMD is not in the osteoporotic range</a:t>
          </a:r>
          <a:endParaRPr lang="en-US" sz="1800" b="1" kern="1200" dirty="0"/>
        </a:p>
      </dsp:txBody>
      <dsp:txXfrm>
        <a:off x="47138" y="48355"/>
        <a:ext cx="3151844" cy="871342"/>
      </dsp:txXfrm>
    </dsp:sp>
    <dsp:sp modelId="{374A6886-5333-4B6E-87B6-E16B589B1E3C}">
      <dsp:nvSpPr>
        <dsp:cNvPr id="0" name=""/>
        <dsp:cNvSpPr/>
      </dsp:nvSpPr>
      <dsp:spPr>
        <a:xfrm>
          <a:off x="3246120" y="1061668"/>
          <a:ext cx="4869180" cy="96561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E38DA-5915-4833-95D6-549D4F7177A8}">
      <dsp:nvSpPr>
        <dsp:cNvPr id="0" name=""/>
        <dsp:cNvSpPr/>
      </dsp:nvSpPr>
      <dsp:spPr>
        <a:xfrm>
          <a:off x="0" y="1063397"/>
          <a:ext cx="3246120" cy="96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smtClean="0"/>
            <a:t>Osteoporosis and risk for fracture.</a:t>
          </a:r>
          <a:endParaRPr lang="en-US" sz="1800" b="1" kern="1200" dirty="0"/>
        </a:p>
      </dsp:txBody>
      <dsp:txXfrm>
        <a:off x="47138" y="1110535"/>
        <a:ext cx="3151844" cy="871342"/>
      </dsp:txXfrm>
    </dsp:sp>
    <dsp:sp modelId="{03ADAC9A-A2DA-4ABA-82C0-023C429A752C}">
      <dsp:nvSpPr>
        <dsp:cNvPr id="0" name=""/>
        <dsp:cNvSpPr/>
      </dsp:nvSpPr>
      <dsp:spPr>
        <a:xfrm>
          <a:off x="3246120" y="2119320"/>
          <a:ext cx="4869180" cy="96561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A98CB-A85E-45E7-B15E-5BD48BD80C95}">
      <dsp:nvSpPr>
        <dsp:cNvPr id="0" name=""/>
        <dsp:cNvSpPr/>
      </dsp:nvSpPr>
      <dsp:spPr>
        <a:xfrm>
          <a:off x="0" y="2125577"/>
          <a:ext cx="3246120" cy="96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smtClean="0"/>
            <a:t>If there is no need to improve bone density or to lower the serum calcium</a:t>
          </a:r>
          <a:endParaRPr lang="en-US" sz="1800" b="1" kern="1200" dirty="0"/>
        </a:p>
      </dsp:txBody>
      <dsp:txXfrm>
        <a:off x="47138" y="2172715"/>
        <a:ext cx="3151844" cy="871342"/>
      </dsp:txXfrm>
    </dsp:sp>
    <dsp:sp modelId="{12F927E9-C14C-470E-A2AE-3408CEB46381}">
      <dsp:nvSpPr>
        <dsp:cNvPr id="0" name=""/>
        <dsp:cNvSpPr/>
      </dsp:nvSpPr>
      <dsp:spPr>
        <a:xfrm>
          <a:off x="3246120" y="3187757"/>
          <a:ext cx="4869180" cy="96561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A4DA7-995F-45DA-BF5B-44590BAB9E69}">
      <dsp:nvSpPr>
        <dsp:cNvPr id="0" name=""/>
        <dsp:cNvSpPr/>
      </dsp:nvSpPr>
      <dsp:spPr>
        <a:xfrm>
          <a:off x="0" y="3187757"/>
          <a:ext cx="3246120" cy="96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i="0" kern="1200" dirty="0" smtClean="0"/>
            <a:t>Severe </a:t>
          </a:r>
          <a:r>
            <a:rPr lang="en-US" sz="1800" b="1" i="0" kern="1200" dirty="0" err="1" smtClean="0"/>
            <a:t>hypercalcemia</a:t>
          </a:r>
          <a:r>
            <a:rPr lang="en-US" sz="1800" b="1" i="0" kern="1200" dirty="0" smtClean="0"/>
            <a:t> and very low bone density who are unable to have surgery </a:t>
          </a:r>
          <a:endParaRPr lang="en-US" sz="1800" b="1" kern="1200" dirty="0"/>
        </a:p>
      </dsp:txBody>
      <dsp:txXfrm>
        <a:off x="47138" y="3234895"/>
        <a:ext cx="3151844" cy="87134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9350C-35FB-4324-8ECD-5877E296D142}">
      <dsp:nvSpPr>
        <dsp:cNvPr id="0" name=""/>
        <dsp:cNvSpPr/>
      </dsp:nvSpPr>
      <dsp:spPr>
        <a:xfrm>
          <a:off x="0" y="2138"/>
          <a:ext cx="8115300" cy="995343"/>
        </a:xfrm>
        <a:prstGeom prst="roundRect">
          <a:avLst/>
        </a:prstGeom>
        <a:gradFill rotWithShape="0">
          <a:gsLst>
            <a:gs pos="0">
              <a:schemeClr val="accent1">
                <a:alpha val="90000"/>
                <a:hueOff val="0"/>
                <a:satOff val="0"/>
                <a:lumOff val="0"/>
                <a:alphaOff val="0"/>
                <a:tint val="96000"/>
                <a:satMod val="100000"/>
                <a:lumMod val="104000"/>
              </a:schemeClr>
            </a:gs>
            <a:gs pos="78000">
              <a:schemeClr val="accent1">
                <a:alpha val="9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Patients with calcium &gt;14 mg/</a:t>
          </a:r>
          <a:r>
            <a:rPr lang="en-US" sz="1600" b="1" kern="1200" dirty="0" err="1" smtClean="0"/>
            <a:t>dL</a:t>
          </a:r>
          <a:r>
            <a:rPr lang="en-US" sz="1600" b="1" kern="1200" dirty="0" smtClean="0"/>
            <a:t>  require more aggressive therapy.</a:t>
          </a:r>
          <a:endParaRPr lang="en-US" sz="1600" b="1" kern="1200" dirty="0"/>
        </a:p>
      </dsp:txBody>
      <dsp:txXfrm>
        <a:off x="48589" y="50727"/>
        <a:ext cx="8018122" cy="898165"/>
      </dsp:txXfrm>
    </dsp:sp>
    <dsp:sp modelId="{2D40715F-81C7-47D3-9C6B-7C14624A165C}">
      <dsp:nvSpPr>
        <dsp:cNvPr id="0" name=""/>
        <dsp:cNvSpPr/>
      </dsp:nvSpPr>
      <dsp:spPr>
        <a:xfrm>
          <a:off x="0" y="1010306"/>
          <a:ext cx="8115300" cy="995343"/>
        </a:xfrm>
        <a:prstGeom prst="roundRect">
          <a:avLst/>
        </a:prstGeom>
        <a:gradFill rotWithShape="0">
          <a:gsLst>
            <a:gs pos="0">
              <a:schemeClr val="accent1">
                <a:alpha val="90000"/>
                <a:hueOff val="0"/>
                <a:satOff val="0"/>
                <a:lumOff val="0"/>
                <a:alphaOff val="-13333"/>
                <a:tint val="96000"/>
                <a:satMod val="100000"/>
                <a:lumMod val="104000"/>
              </a:schemeClr>
            </a:gs>
            <a:gs pos="78000">
              <a:schemeClr val="accent1">
                <a:alpha val="90000"/>
                <a:hueOff val="0"/>
                <a:satOff val="0"/>
                <a:lumOff val="0"/>
                <a:alphaOff val="-13333"/>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Volume expansion with isotonic saline at an initial rate of 200 to 300 mL/hour that is then adjusted to maintain the urine output at 100 to 150 mL/hour.</a:t>
          </a:r>
          <a:endParaRPr lang="en-US" sz="1600" b="1" kern="1200" dirty="0"/>
        </a:p>
      </dsp:txBody>
      <dsp:txXfrm>
        <a:off x="48589" y="1058895"/>
        <a:ext cx="8018122" cy="898165"/>
      </dsp:txXfrm>
    </dsp:sp>
    <dsp:sp modelId="{EF55B4FD-823B-4973-89D8-7E860A43799B}">
      <dsp:nvSpPr>
        <dsp:cNvPr id="0" name=""/>
        <dsp:cNvSpPr/>
      </dsp:nvSpPr>
      <dsp:spPr>
        <a:xfrm>
          <a:off x="0" y="2018475"/>
          <a:ext cx="8115300" cy="995343"/>
        </a:xfrm>
        <a:prstGeom prst="roundRect">
          <a:avLst/>
        </a:prstGeom>
        <a:gradFill rotWithShape="0">
          <a:gsLst>
            <a:gs pos="0">
              <a:schemeClr val="accent1">
                <a:alpha val="90000"/>
                <a:hueOff val="0"/>
                <a:satOff val="0"/>
                <a:lumOff val="0"/>
                <a:alphaOff val="-26667"/>
                <a:tint val="96000"/>
                <a:satMod val="100000"/>
                <a:lumMod val="104000"/>
              </a:schemeClr>
            </a:gs>
            <a:gs pos="78000">
              <a:schemeClr val="accent1">
                <a:alpha val="90000"/>
                <a:hueOff val="0"/>
                <a:satOff val="0"/>
                <a:lumOff val="0"/>
                <a:alphaOff val="-26667"/>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Administration of salmon calcitonin (4 IU/kg) and repeat measurement of serum calcium in several hours. If a </a:t>
          </a:r>
          <a:r>
            <a:rPr lang="en-US" sz="1600" b="1" kern="1200" dirty="0" err="1" smtClean="0"/>
            <a:t>hypocalcemic</a:t>
          </a:r>
          <a:r>
            <a:rPr lang="en-US" sz="1600" b="1" kern="1200" dirty="0" smtClean="0"/>
            <a:t> response is noted, then the patient is calcitonin sensitive and the calcitonin can be repeated every 6 to 12 hours (4 to 8 IU/kg). </a:t>
          </a:r>
          <a:endParaRPr lang="en-US" sz="1600" b="1" kern="1200" dirty="0"/>
        </a:p>
      </dsp:txBody>
      <dsp:txXfrm>
        <a:off x="48589" y="2067064"/>
        <a:ext cx="8018122" cy="898165"/>
      </dsp:txXfrm>
    </dsp:sp>
    <dsp:sp modelId="{B800BEF7-A789-4924-9095-84B569330A8A}">
      <dsp:nvSpPr>
        <dsp:cNvPr id="0" name=""/>
        <dsp:cNvSpPr/>
      </dsp:nvSpPr>
      <dsp:spPr>
        <a:xfrm>
          <a:off x="0" y="3026643"/>
          <a:ext cx="8115300" cy="995343"/>
        </a:xfrm>
        <a:prstGeom prst="roundRect">
          <a:avLst/>
        </a:prstGeom>
        <a:gradFill rotWithShape="0">
          <a:gsLst>
            <a:gs pos="0">
              <a:schemeClr val="accent1">
                <a:alpha val="90000"/>
                <a:hueOff val="0"/>
                <a:satOff val="0"/>
                <a:lumOff val="0"/>
                <a:alphaOff val="-40000"/>
                <a:tint val="96000"/>
                <a:satMod val="100000"/>
                <a:lumMod val="104000"/>
              </a:schemeClr>
            </a:gs>
            <a:gs pos="78000">
              <a:schemeClr val="accent1">
                <a:alpha val="90000"/>
                <a:hueOff val="0"/>
                <a:satOff val="0"/>
                <a:lumOff val="0"/>
                <a:alphaOff val="-40000"/>
                <a:shade val="100000"/>
                <a:satMod val="110000"/>
                <a:lumMod val="100000"/>
              </a:schemeClr>
            </a:gs>
          </a:gsLst>
          <a:lin ang="5400000" scaled="0"/>
        </a:gradFill>
        <a:ln>
          <a:noFill/>
        </a:ln>
        <a:effectLst>
          <a:reflection blurRad="6350" stA="50000" endA="300" endPos="55500" dist="508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The concurrent administration of </a:t>
          </a:r>
          <a:r>
            <a:rPr lang="en-US" sz="1600" b="1" kern="1200" dirty="0" err="1" smtClean="0"/>
            <a:t>zoledronic</a:t>
          </a:r>
          <a:r>
            <a:rPr lang="en-US" sz="1600" b="1" kern="1200" dirty="0" smtClean="0"/>
            <a:t> acid (ZA; 4 mg intravenously [IV] over 15 minutes) or </a:t>
          </a:r>
          <a:r>
            <a:rPr lang="en-US" sz="1600" b="1" kern="1200" dirty="0" err="1" smtClean="0"/>
            <a:t>pamidronate</a:t>
          </a:r>
          <a:r>
            <a:rPr lang="en-US" sz="1600" b="1" kern="1200" dirty="0" smtClean="0"/>
            <a:t> (60 to 90 mg over two hours), preferably ZA because it is superior to </a:t>
          </a:r>
          <a:r>
            <a:rPr lang="en-US" sz="1600" b="1" kern="1200" dirty="0" err="1" smtClean="0"/>
            <a:t>pamidronate</a:t>
          </a:r>
          <a:r>
            <a:rPr lang="en-US" sz="1600" b="1" kern="1200" dirty="0" smtClean="0"/>
            <a:t> in reversing </a:t>
          </a:r>
          <a:r>
            <a:rPr lang="en-US" sz="1600" b="1" kern="1200" dirty="0" err="1" smtClean="0"/>
            <a:t>hypercalcemia</a:t>
          </a:r>
          <a:r>
            <a:rPr lang="en-US" sz="1600" b="1" kern="1200" dirty="0" smtClean="0"/>
            <a:t> related to malignancy.</a:t>
          </a:r>
          <a:endParaRPr lang="en-US" sz="1600" b="1" kern="1200" dirty="0"/>
        </a:p>
      </dsp:txBody>
      <dsp:txXfrm>
        <a:off x="48589" y="3075232"/>
        <a:ext cx="8018122" cy="8981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CC7C-4878-442B-97BB-0D6ED2C697FB}">
      <dsp:nvSpPr>
        <dsp:cNvPr id="0" name=""/>
        <dsp:cNvSpPr/>
      </dsp:nvSpPr>
      <dsp:spPr>
        <a:xfrm>
          <a:off x="0" y="173002"/>
          <a:ext cx="8458200" cy="1193400"/>
        </a:xfrm>
        <a:prstGeom prst="roundRect">
          <a:avLst/>
        </a:prstGeom>
        <a:gradFill rotWithShape="0">
          <a:gsLst>
            <a:gs pos="0">
              <a:schemeClr val="accent1">
                <a:alpha val="90000"/>
                <a:hueOff val="0"/>
                <a:satOff val="0"/>
                <a:lumOff val="0"/>
                <a:alphaOff val="0"/>
                <a:tint val="96000"/>
                <a:satMod val="100000"/>
                <a:lumMod val="104000"/>
              </a:schemeClr>
            </a:gs>
            <a:gs pos="78000">
              <a:schemeClr val="accent1">
                <a:alpha val="9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t>The administration of calcitonin plus saline should result in substantial reduction in serum calcium concentrations within 12 to 48 hours. The bisphosphonate will be effective by the second to fourth day, thereby maintaining control of the </a:t>
          </a:r>
          <a:r>
            <a:rPr lang="en-US" sz="1700" b="1" kern="1200" dirty="0" err="1" smtClean="0"/>
            <a:t>hypercalcemia</a:t>
          </a:r>
          <a:r>
            <a:rPr lang="en-US" sz="1700" b="1" kern="1200" dirty="0" smtClean="0"/>
            <a:t>.</a:t>
          </a:r>
          <a:endParaRPr lang="en-US" sz="1700" b="1" kern="1200" dirty="0"/>
        </a:p>
      </dsp:txBody>
      <dsp:txXfrm>
        <a:off x="58257" y="231259"/>
        <a:ext cx="8341686" cy="1076886"/>
      </dsp:txXfrm>
    </dsp:sp>
    <dsp:sp modelId="{DA7C45AF-2A30-42BA-A116-39B6F6F72A94}">
      <dsp:nvSpPr>
        <dsp:cNvPr id="0" name=""/>
        <dsp:cNvSpPr/>
      </dsp:nvSpPr>
      <dsp:spPr>
        <a:xfrm>
          <a:off x="0" y="1415362"/>
          <a:ext cx="8458200" cy="1193400"/>
        </a:xfrm>
        <a:prstGeom prst="roundRect">
          <a:avLst/>
        </a:prstGeom>
        <a:gradFill rotWithShape="0">
          <a:gsLst>
            <a:gs pos="0">
              <a:schemeClr val="accent1">
                <a:alpha val="90000"/>
                <a:hueOff val="0"/>
                <a:satOff val="0"/>
                <a:lumOff val="0"/>
                <a:alphaOff val="-20000"/>
                <a:tint val="96000"/>
                <a:satMod val="100000"/>
                <a:lumMod val="104000"/>
              </a:schemeClr>
            </a:gs>
            <a:gs pos="78000">
              <a:schemeClr val="accent1">
                <a:alpha val="90000"/>
                <a:hueOff val="0"/>
                <a:satOff val="0"/>
                <a:lumOff val="0"/>
                <a:alphaOff val="-20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t>Hemodialysis should be considered, in addition to the above treatments, in patients who have serum calcium concentrations in the range of 18 to 20 mg/</a:t>
          </a:r>
          <a:r>
            <a:rPr lang="en-US" sz="1700" b="1" kern="1200" dirty="0" err="1" smtClean="0"/>
            <a:t>dL</a:t>
          </a:r>
          <a:r>
            <a:rPr lang="en-US" sz="1700" b="1" kern="1200" dirty="0" smtClean="0"/>
            <a:t> (4.5 to 5 </a:t>
          </a:r>
          <a:r>
            <a:rPr lang="en-US" sz="1700" b="1" kern="1200" dirty="0" err="1" smtClean="0"/>
            <a:t>mmol</a:t>
          </a:r>
          <a:r>
            <a:rPr lang="en-US" sz="1700" b="1" kern="1200" dirty="0" smtClean="0"/>
            <a:t>/L) and neurologic symptoms but a stable circulation or in those with severe </a:t>
          </a:r>
          <a:r>
            <a:rPr lang="en-US" sz="1700" b="1" kern="1200" dirty="0" err="1" smtClean="0"/>
            <a:t>hypercalcemia</a:t>
          </a:r>
          <a:r>
            <a:rPr lang="en-US" sz="1700" b="1" kern="1200" dirty="0" smtClean="0"/>
            <a:t> complicated by renal failure.</a:t>
          </a:r>
          <a:endParaRPr lang="en-US" sz="1700" b="1" kern="1200" dirty="0"/>
        </a:p>
      </dsp:txBody>
      <dsp:txXfrm>
        <a:off x="58257" y="1473619"/>
        <a:ext cx="8341686" cy="1076886"/>
      </dsp:txXfrm>
    </dsp:sp>
    <dsp:sp modelId="{FEF380CE-57CD-46AF-8DF5-FD2EB0891233}">
      <dsp:nvSpPr>
        <dsp:cNvPr id="0" name=""/>
        <dsp:cNvSpPr/>
      </dsp:nvSpPr>
      <dsp:spPr>
        <a:xfrm>
          <a:off x="0" y="2657055"/>
          <a:ext cx="8458200" cy="1193400"/>
        </a:xfrm>
        <a:prstGeom prst="roundRect">
          <a:avLst/>
        </a:prstGeom>
        <a:gradFill rotWithShape="0">
          <a:gsLst>
            <a:gs pos="0">
              <a:schemeClr val="accent1">
                <a:alpha val="90000"/>
                <a:hueOff val="0"/>
                <a:satOff val="0"/>
                <a:lumOff val="0"/>
                <a:alphaOff val="-40000"/>
                <a:tint val="96000"/>
                <a:satMod val="100000"/>
                <a:lumMod val="104000"/>
              </a:schemeClr>
            </a:gs>
            <a:gs pos="78000">
              <a:schemeClr val="accent1">
                <a:alpha val="90000"/>
                <a:hueOff val="0"/>
                <a:satOff val="0"/>
                <a:lumOff val="0"/>
                <a:alphaOff val="-40000"/>
                <a:shade val="100000"/>
                <a:satMod val="110000"/>
                <a:lumMod val="100000"/>
              </a:schemeClr>
            </a:gs>
          </a:gsLst>
          <a:lin ang="5400000" scaled="0"/>
        </a:gradFill>
        <a:ln>
          <a:noFill/>
        </a:ln>
        <a:effectLst>
          <a:reflection blurRad="6350" stA="50000" endA="300" endPos="55500" dist="508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t>For patients with severe, symptomatic </a:t>
          </a:r>
          <a:r>
            <a:rPr lang="en-US" sz="1700" b="1" i="0" kern="1200" dirty="0" err="1" smtClean="0"/>
            <a:t>hypercalcemia</a:t>
          </a:r>
          <a:r>
            <a:rPr lang="en-US" sz="1700" b="1" i="0" kern="1200" dirty="0" smtClean="0"/>
            <a:t> of malignancy that is refractory to ZA, </a:t>
          </a:r>
          <a:r>
            <a:rPr lang="en-US" sz="1700" b="1" i="0" kern="1200" dirty="0" err="1" smtClean="0"/>
            <a:t>denosomab</a:t>
          </a:r>
          <a:r>
            <a:rPr lang="en-US" sz="1700" b="1" i="0" kern="1200" dirty="0" smtClean="0"/>
            <a:t> is an alternative option.</a:t>
          </a:r>
          <a:endParaRPr lang="en-US" sz="1700" b="1" kern="1200" dirty="0"/>
        </a:p>
      </dsp:txBody>
      <dsp:txXfrm>
        <a:off x="58257" y="2715312"/>
        <a:ext cx="8341686"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24CDD-52E3-ED40-AA9C-373B3F34FD10}">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BCBDEE-B8D0-EB4C-AA9F-74EFFC096BC1}">
      <dsp:nvSpPr>
        <dsp:cNvPr id="0" name=""/>
        <dsp:cNvSpPr/>
      </dsp:nvSpPr>
      <dsp:spPr>
        <a:xfrm>
          <a:off x="564979" y="406400"/>
          <a:ext cx="6695033" cy="812800"/>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Mild</a:t>
          </a:r>
          <a:r>
            <a:rPr lang="en-US" sz="2400" kern="1200" dirty="0" smtClean="0">
              <a:solidFill>
                <a:schemeClr val="bg1"/>
              </a:solidFill>
            </a:rPr>
            <a:t>: Total </a:t>
          </a:r>
          <a:r>
            <a:rPr lang="en-US" sz="2400" kern="1200" dirty="0" err="1" smtClean="0">
              <a:solidFill>
                <a:schemeClr val="bg1"/>
              </a:solidFill>
            </a:rPr>
            <a:t>Ca</a:t>
          </a:r>
          <a:r>
            <a:rPr lang="en-US" sz="2400" kern="1200" dirty="0" smtClean="0">
              <a:solidFill>
                <a:schemeClr val="bg1"/>
              </a:solidFill>
            </a:rPr>
            <a:t> 10.5-11.9 mg/</a:t>
          </a:r>
          <a:r>
            <a:rPr lang="en-US" sz="2400" kern="1200" dirty="0" err="1" smtClean="0">
              <a:solidFill>
                <a:schemeClr val="bg1"/>
              </a:solidFill>
            </a:rPr>
            <a:t>dL</a:t>
          </a:r>
          <a:r>
            <a:rPr lang="en-US" sz="2400" kern="1200" dirty="0" smtClean="0">
              <a:solidFill>
                <a:schemeClr val="bg1"/>
              </a:solidFill>
            </a:rPr>
            <a:t> (2.5-3 </a:t>
          </a:r>
          <a:r>
            <a:rPr lang="en-US" sz="2400" kern="1200" dirty="0" err="1" smtClean="0">
              <a:solidFill>
                <a:schemeClr val="bg1"/>
              </a:solidFill>
            </a:rPr>
            <a:t>mmol</a:t>
          </a:r>
          <a:r>
            <a:rPr lang="en-US" sz="2400" kern="1200" dirty="0" smtClean="0">
              <a:solidFill>
                <a:schemeClr val="bg1"/>
              </a:solidFill>
            </a:rPr>
            <a:t>/L)</a:t>
          </a:r>
          <a:endParaRPr lang="en-US" sz="2400" kern="1200" dirty="0">
            <a:solidFill>
              <a:schemeClr val="bg1"/>
            </a:solidFill>
          </a:endParaRPr>
        </a:p>
      </dsp:txBody>
      <dsp:txXfrm>
        <a:off x="564979" y="406400"/>
        <a:ext cx="6695033" cy="812800"/>
      </dsp:txXfrm>
    </dsp:sp>
    <dsp:sp modelId="{275637C6-CE50-EA43-A92C-FFC907066241}">
      <dsp:nvSpPr>
        <dsp:cNvPr id="0" name=""/>
        <dsp:cNvSpPr/>
      </dsp:nvSpPr>
      <dsp:spPr>
        <a:xfrm>
          <a:off x="56979" y="304800"/>
          <a:ext cx="1016000" cy="101600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1534FD-C2B4-D945-B071-F676B10094AE}">
      <dsp:nvSpPr>
        <dsp:cNvPr id="0" name=""/>
        <dsp:cNvSpPr/>
      </dsp:nvSpPr>
      <dsp:spPr>
        <a:xfrm>
          <a:off x="860432" y="1625599"/>
          <a:ext cx="6399580" cy="812800"/>
        </a:xfrm>
        <a:prstGeom prst="rect">
          <a:avLst/>
        </a:prstGeom>
        <a:gradFill rotWithShape="0">
          <a:gsLst>
            <a:gs pos="0">
              <a:schemeClr val="accent3">
                <a:hueOff val="1282783"/>
                <a:satOff val="-16266"/>
                <a:lumOff val="-3235"/>
                <a:alphaOff val="0"/>
                <a:tint val="96000"/>
                <a:satMod val="100000"/>
                <a:lumMod val="104000"/>
              </a:schemeClr>
            </a:gs>
            <a:gs pos="78000">
              <a:schemeClr val="accent3">
                <a:hueOff val="1282783"/>
                <a:satOff val="-16266"/>
                <a:lumOff val="-323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da-DK" sz="2800" b="1" kern="1200" dirty="0" smtClean="0">
              <a:solidFill>
                <a:schemeClr val="bg1"/>
              </a:solidFill>
            </a:rPr>
            <a:t>Moderate</a:t>
          </a:r>
          <a:r>
            <a:rPr lang="da-DK" sz="2400" kern="1200" dirty="0" smtClean="0">
              <a:solidFill>
                <a:schemeClr val="bg1"/>
              </a:solidFill>
            </a:rPr>
            <a:t>: Total </a:t>
          </a:r>
          <a:r>
            <a:rPr lang="da-DK" sz="2400" kern="1200" dirty="0" err="1" smtClean="0">
              <a:solidFill>
                <a:schemeClr val="bg1"/>
              </a:solidFill>
            </a:rPr>
            <a:t>Ca</a:t>
          </a:r>
          <a:r>
            <a:rPr lang="da-DK" sz="2400" kern="1200" dirty="0" smtClean="0">
              <a:solidFill>
                <a:schemeClr val="bg1"/>
              </a:solidFill>
            </a:rPr>
            <a:t> 12-13.9 mg/</a:t>
          </a:r>
          <a:r>
            <a:rPr lang="da-DK" sz="2400" kern="1200" dirty="0" err="1" smtClean="0">
              <a:solidFill>
                <a:schemeClr val="bg1"/>
              </a:solidFill>
            </a:rPr>
            <a:t>dL</a:t>
          </a:r>
          <a:r>
            <a:rPr lang="da-DK" sz="2400" kern="1200" dirty="0" smtClean="0">
              <a:solidFill>
                <a:schemeClr val="bg1"/>
              </a:solidFill>
            </a:rPr>
            <a:t> (3-3.5 mmol/L)</a:t>
          </a:r>
          <a:endParaRPr lang="en-US" sz="2400" kern="1200" dirty="0">
            <a:solidFill>
              <a:schemeClr val="bg1"/>
            </a:solidFill>
          </a:endParaRPr>
        </a:p>
      </dsp:txBody>
      <dsp:txXfrm>
        <a:off x="860432" y="1625599"/>
        <a:ext cx="6399580" cy="812800"/>
      </dsp:txXfrm>
    </dsp:sp>
    <dsp:sp modelId="{63F95800-0A4E-FE4C-BBE2-E8262F6439C6}">
      <dsp:nvSpPr>
        <dsp:cNvPr id="0" name=""/>
        <dsp:cNvSpPr/>
      </dsp:nvSpPr>
      <dsp:spPr>
        <a:xfrm>
          <a:off x="352432" y="1523999"/>
          <a:ext cx="1016000" cy="1016000"/>
        </a:xfrm>
        <a:prstGeom prst="ellipse">
          <a:avLst/>
        </a:prstGeom>
        <a:solidFill>
          <a:schemeClr val="lt1">
            <a:hueOff val="0"/>
            <a:satOff val="0"/>
            <a:lumOff val="0"/>
            <a:alphaOff val="0"/>
          </a:schemeClr>
        </a:solidFill>
        <a:ln w="9525" cap="flat" cmpd="sng" algn="ctr">
          <a:solidFill>
            <a:schemeClr val="accent3">
              <a:hueOff val="1282783"/>
              <a:satOff val="-16266"/>
              <a:lumOff val="-3235"/>
              <a:alphaOff val="0"/>
            </a:schemeClr>
          </a:solidFill>
          <a:prstDash val="solid"/>
        </a:ln>
        <a:effectLst/>
      </dsp:spPr>
      <dsp:style>
        <a:lnRef idx="1">
          <a:scrgbClr r="0" g="0" b="0"/>
        </a:lnRef>
        <a:fillRef idx="1">
          <a:scrgbClr r="0" g="0" b="0"/>
        </a:fillRef>
        <a:effectRef idx="0">
          <a:scrgbClr r="0" g="0" b="0"/>
        </a:effectRef>
        <a:fontRef idx="minor"/>
      </dsp:style>
    </dsp:sp>
    <dsp:sp modelId="{25E02B06-517D-FD40-8C51-5D75379F546E}">
      <dsp:nvSpPr>
        <dsp:cNvPr id="0" name=""/>
        <dsp:cNvSpPr/>
      </dsp:nvSpPr>
      <dsp:spPr>
        <a:xfrm>
          <a:off x="564979" y="2844800"/>
          <a:ext cx="6695033" cy="812800"/>
        </a:xfrm>
        <a:prstGeom prst="rect">
          <a:avLst/>
        </a:prstGeom>
        <a:gradFill rotWithShape="0">
          <a:gsLst>
            <a:gs pos="0">
              <a:schemeClr val="accent3">
                <a:hueOff val="2565567"/>
                <a:satOff val="-32532"/>
                <a:lumOff val="-6470"/>
                <a:alphaOff val="0"/>
                <a:tint val="96000"/>
                <a:satMod val="100000"/>
                <a:lumMod val="104000"/>
              </a:schemeClr>
            </a:gs>
            <a:gs pos="78000">
              <a:schemeClr val="accent3">
                <a:hueOff val="2565567"/>
                <a:satOff val="-32532"/>
                <a:lumOff val="-647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b="1" kern="1200" dirty="0" err="1" smtClean="0">
              <a:solidFill>
                <a:schemeClr val="bg1"/>
              </a:solidFill>
            </a:rPr>
            <a:t>Hypercalcemic</a:t>
          </a:r>
          <a:r>
            <a:rPr lang="en-US" sz="2800" b="1" kern="1200" dirty="0" smtClean="0">
              <a:solidFill>
                <a:schemeClr val="bg1"/>
              </a:solidFill>
            </a:rPr>
            <a:t> crisis</a:t>
          </a:r>
          <a:r>
            <a:rPr lang="en-US" sz="2400" kern="1200" dirty="0" smtClean="0">
              <a:solidFill>
                <a:schemeClr val="bg1"/>
              </a:solidFill>
            </a:rPr>
            <a:t>: Total </a:t>
          </a:r>
          <a:r>
            <a:rPr lang="en-US" sz="2400" kern="1200" dirty="0" err="1" smtClean="0">
              <a:solidFill>
                <a:schemeClr val="bg1"/>
              </a:solidFill>
            </a:rPr>
            <a:t>Ca</a:t>
          </a:r>
          <a:r>
            <a:rPr lang="en-US" sz="2400" kern="1200" dirty="0" smtClean="0">
              <a:solidFill>
                <a:schemeClr val="bg1"/>
              </a:solidFill>
            </a:rPr>
            <a:t> 14-16 mg/</a:t>
          </a:r>
          <a:r>
            <a:rPr lang="en-US" sz="2400" kern="1200" dirty="0" err="1" smtClean="0">
              <a:solidFill>
                <a:schemeClr val="bg1"/>
              </a:solidFill>
            </a:rPr>
            <a:t>dL</a:t>
          </a:r>
          <a:r>
            <a:rPr lang="en-US" sz="2400" kern="1200" dirty="0" smtClean="0">
              <a:solidFill>
                <a:schemeClr val="bg1"/>
              </a:solidFill>
            </a:rPr>
            <a:t> (3.5-4 </a:t>
          </a:r>
          <a:r>
            <a:rPr lang="en-US" sz="2400" kern="1200" dirty="0" err="1" smtClean="0">
              <a:solidFill>
                <a:schemeClr val="bg1"/>
              </a:solidFill>
            </a:rPr>
            <a:t>mmol</a:t>
          </a:r>
          <a:r>
            <a:rPr lang="en-US" sz="2400" kern="1200" dirty="0" smtClean="0">
              <a:solidFill>
                <a:schemeClr val="bg1"/>
              </a:solidFill>
            </a:rPr>
            <a:t>/L) </a:t>
          </a:r>
          <a:endParaRPr lang="en-US" sz="2400" kern="1200" dirty="0">
            <a:solidFill>
              <a:schemeClr val="bg1"/>
            </a:solidFill>
          </a:endParaRPr>
        </a:p>
      </dsp:txBody>
      <dsp:txXfrm>
        <a:off x="564979" y="2844800"/>
        <a:ext cx="6695033" cy="812800"/>
      </dsp:txXfrm>
    </dsp:sp>
    <dsp:sp modelId="{72B33471-BFF1-BE40-925B-D5FC2C1C886B}">
      <dsp:nvSpPr>
        <dsp:cNvPr id="0" name=""/>
        <dsp:cNvSpPr/>
      </dsp:nvSpPr>
      <dsp:spPr>
        <a:xfrm>
          <a:off x="56979" y="2743200"/>
          <a:ext cx="1016000" cy="1016000"/>
        </a:xfrm>
        <a:prstGeom prst="ellipse">
          <a:avLst/>
        </a:prstGeom>
        <a:solidFill>
          <a:schemeClr val="lt1">
            <a:hueOff val="0"/>
            <a:satOff val="0"/>
            <a:lumOff val="0"/>
            <a:alphaOff val="0"/>
          </a:schemeClr>
        </a:solidFill>
        <a:ln w="9525" cap="flat" cmpd="sng" algn="ctr">
          <a:solidFill>
            <a:schemeClr val="accent3">
              <a:hueOff val="2565567"/>
              <a:satOff val="-32532"/>
              <a:lumOff val="-647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48F5-FA2D-4551-80DC-F1826E642501}">
      <dsp:nvSpPr>
        <dsp:cNvPr id="0" name=""/>
        <dsp:cNvSpPr/>
      </dsp:nvSpPr>
      <dsp:spPr>
        <a:xfrm>
          <a:off x="0" y="228611"/>
          <a:ext cx="8115300" cy="1148647"/>
        </a:xfrm>
        <a:prstGeom prst="roundRect">
          <a:avLst/>
        </a:prstGeom>
        <a:gradFill rotWithShape="0">
          <a:gsLst>
            <a:gs pos="0">
              <a:schemeClr val="accent5">
                <a:shade val="80000"/>
                <a:hueOff val="0"/>
                <a:satOff val="0"/>
                <a:lumOff val="0"/>
                <a:alphaOff val="0"/>
                <a:tint val="69000"/>
                <a:alpha val="100000"/>
                <a:satMod val="109000"/>
                <a:lumMod val="110000"/>
              </a:schemeClr>
            </a:gs>
            <a:gs pos="52000">
              <a:schemeClr val="accent5">
                <a:shade val="80000"/>
                <a:hueOff val="0"/>
                <a:satOff val="0"/>
                <a:lumOff val="0"/>
                <a:alphaOff val="0"/>
                <a:tint val="74000"/>
                <a:satMod val="100000"/>
                <a:lumMod val="104000"/>
              </a:schemeClr>
            </a:gs>
            <a:gs pos="100000">
              <a:schemeClr val="accent5">
                <a:shade val="80000"/>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Mean serum calcium concentration &lt;1.0 mg/</a:t>
          </a:r>
          <a:r>
            <a:rPr lang="en-US" sz="2100" b="1" kern="1200" dirty="0" err="1" smtClean="0"/>
            <a:t>dL</a:t>
          </a:r>
          <a:r>
            <a:rPr lang="en-US" sz="2100" b="1" kern="1200" dirty="0" smtClean="0"/>
            <a:t> (0.25 </a:t>
          </a:r>
          <a:r>
            <a:rPr lang="en-US" sz="2100" b="1" kern="1200" dirty="0" err="1" smtClean="0"/>
            <a:t>mmol</a:t>
          </a:r>
          <a:r>
            <a:rPr lang="en-US" sz="2100" b="1" kern="1200" dirty="0" smtClean="0"/>
            <a:t>/L) above the upper limit of the normal range. </a:t>
          </a:r>
          <a:endParaRPr lang="en-US" sz="2100" b="1" kern="1200" dirty="0"/>
        </a:p>
      </dsp:txBody>
      <dsp:txXfrm>
        <a:off x="56072" y="284683"/>
        <a:ext cx="8003156" cy="1036503"/>
      </dsp:txXfrm>
    </dsp:sp>
    <dsp:sp modelId="{5A31D7EF-DD44-4BCC-9057-4182C5B952F9}">
      <dsp:nvSpPr>
        <dsp:cNvPr id="0" name=""/>
        <dsp:cNvSpPr/>
      </dsp:nvSpPr>
      <dsp:spPr>
        <a:xfrm>
          <a:off x="0" y="1437738"/>
          <a:ext cx="8115300" cy="1148647"/>
        </a:xfrm>
        <a:prstGeom prst="roundRect">
          <a:avLst/>
        </a:prstGeom>
        <a:gradFill rotWithShape="0">
          <a:gsLst>
            <a:gs pos="0">
              <a:schemeClr val="accent5">
                <a:shade val="80000"/>
                <a:hueOff val="-138111"/>
                <a:satOff val="-7124"/>
                <a:lumOff val="14435"/>
                <a:alphaOff val="0"/>
                <a:tint val="69000"/>
                <a:alpha val="100000"/>
                <a:satMod val="109000"/>
                <a:lumMod val="110000"/>
              </a:schemeClr>
            </a:gs>
            <a:gs pos="52000">
              <a:schemeClr val="accent5">
                <a:shade val="80000"/>
                <a:hueOff val="-138111"/>
                <a:satOff val="-7124"/>
                <a:lumOff val="14435"/>
                <a:alphaOff val="0"/>
                <a:tint val="74000"/>
                <a:satMod val="100000"/>
                <a:lumMod val="104000"/>
              </a:schemeClr>
            </a:gs>
            <a:gs pos="100000">
              <a:schemeClr val="accent5">
                <a:shade val="80000"/>
                <a:hueOff val="-138111"/>
                <a:satOff val="-7124"/>
                <a:lumOff val="14435"/>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In most patients, serum calcium and PTH levels remain stable.</a:t>
          </a:r>
          <a:endParaRPr lang="en-US" sz="2100" b="1" kern="1200" dirty="0"/>
        </a:p>
      </dsp:txBody>
      <dsp:txXfrm>
        <a:off x="56072" y="1493810"/>
        <a:ext cx="8003156" cy="1036503"/>
      </dsp:txXfrm>
    </dsp:sp>
    <dsp:sp modelId="{878FDDDC-3B6E-4CF7-AD41-FB9C5DD786BD}">
      <dsp:nvSpPr>
        <dsp:cNvPr id="0" name=""/>
        <dsp:cNvSpPr/>
      </dsp:nvSpPr>
      <dsp:spPr>
        <a:xfrm>
          <a:off x="0" y="2646866"/>
          <a:ext cx="8115300" cy="1148647"/>
        </a:xfrm>
        <a:prstGeom prst="roundRect">
          <a:avLst/>
        </a:prstGeom>
        <a:gradFill rotWithShape="0">
          <a:gsLst>
            <a:gs pos="0">
              <a:schemeClr val="accent5">
                <a:shade val="80000"/>
                <a:hueOff val="-276223"/>
                <a:satOff val="-14249"/>
                <a:lumOff val="28870"/>
                <a:alphaOff val="0"/>
                <a:tint val="69000"/>
                <a:alpha val="100000"/>
                <a:satMod val="109000"/>
                <a:lumMod val="110000"/>
              </a:schemeClr>
            </a:gs>
            <a:gs pos="52000">
              <a:schemeClr val="accent5">
                <a:shade val="80000"/>
                <a:hueOff val="-276223"/>
                <a:satOff val="-14249"/>
                <a:lumOff val="28870"/>
                <a:alphaOff val="0"/>
                <a:tint val="74000"/>
                <a:satMod val="100000"/>
                <a:lumMod val="104000"/>
              </a:schemeClr>
            </a:gs>
            <a:gs pos="100000">
              <a:schemeClr val="accent5">
                <a:shade val="80000"/>
                <a:hueOff val="-276223"/>
                <a:satOff val="-14249"/>
                <a:lumOff val="2887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Nonspecific symptoms, such as fatigue, weakness, anorexia, mild depression, and mild cognitive or neuromuscular dysfunction, and others simply miss work often. </a:t>
          </a:r>
          <a:endParaRPr lang="en-US" sz="2100" b="1" kern="1200" dirty="0"/>
        </a:p>
      </dsp:txBody>
      <dsp:txXfrm>
        <a:off x="56072" y="2702938"/>
        <a:ext cx="8003156" cy="1036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0B8B8-CCA8-4B32-AB59-D2F4F40E55B8}">
      <dsp:nvSpPr>
        <dsp:cNvPr id="0" name=""/>
        <dsp:cNvSpPr/>
      </dsp:nvSpPr>
      <dsp:spPr>
        <a:xfrm>
          <a:off x="0" y="334462"/>
          <a:ext cx="8115300" cy="7956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Phenotype of PHPT in which PTH levels are elevated but total/ionized serum calcium is normal.</a:t>
          </a:r>
          <a:endParaRPr lang="en-US" sz="2000" b="1" kern="1200" dirty="0"/>
        </a:p>
      </dsp:txBody>
      <dsp:txXfrm>
        <a:off x="38838" y="373300"/>
        <a:ext cx="8037624" cy="717924"/>
      </dsp:txXfrm>
    </dsp:sp>
    <dsp:sp modelId="{F5D5264D-8313-4170-A317-52F26CB3E39D}">
      <dsp:nvSpPr>
        <dsp:cNvPr id="0" name=""/>
        <dsp:cNvSpPr/>
      </dsp:nvSpPr>
      <dsp:spPr>
        <a:xfrm>
          <a:off x="0" y="1187662"/>
          <a:ext cx="8115300" cy="7956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All the secondary causes for hyperparathyroidism must be ruled out.</a:t>
          </a:r>
          <a:endParaRPr lang="en-US" sz="2000" b="1" kern="1200" dirty="0"/>
        </a:p>
      </dsp:txBody>
      <dsp:txXfrm>
        <a:off x="38838" y="1226500"/>
        <a:ext cx="8037624" cy="717924"/>
      </dsp:txXfrm>
    </dsp:sp>
    <dsp:sp modelId="{1048B0CC-955F-4DCD-ADA1-BC824FFDDFB4}">
      <dsp:nvSpPr>
        <dsp:cNvPr id="0" name=""/>
        <dsp:cNvSpPr/>
      </dsp:nvSpPr>
      <dsp:spPr>
        <a:xfrm>
          <a:off x="0" y="2040862"/>
          <a:ext cx="8115300" cy="7956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Most of these patients were identified in the course of an evaluation for osteoporosis, fracture, or low bone density</a:t>
          </a:r>
          <a:endParaRPr lang="en-US" sz="2000" b="1" kern="1200" dirty="0"/>
        </a:p>
      </dsp:txBody>
      <dsp:txXfrm>
        <a:off x="38838" y="2079700"/>
        <a:ext cx="8037624" cy="717924"/>
      </dsp:txXfrm>
    </dsp:sp>
    <dsp:sp modelId="{53968D60-27FA-4234-A431-07087E0530A5}">
      <dsp:nvSpPr>
        <dsp:cNvPr id="0" name=""/>
        <dsp:cNvSpPr/>
      </dsp:nvSpPr>
      <dsp:spPr>
        <a:xfrm>
          <a:off x="0" y="2894062"/>
          <a:ext cx="8115300" cy="7956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There are no data to suggest that all these patients will ultimately become </a:t>
          </a:r>
          <a:r>
            <a:rPr lang="en-US" sz="2000" b="1" kern="1200" dirty="0" err="1" smtClean="0"/>
            <a:t>hypercalcemic</a:t>
          </a:r>
          <a:r>
            <a:rPr lang="en-US" sz="2000" b="1" kern="1200" dirty="0" smtClean="0"/>
            <a:t>, and over what time period.</a:t>
          </a:r>
          <a:endParaRPr lang="en-US" sz="2000" b="1" kern="1200" dirty="0"/>
        </a:p>
      </dsp:txBody>
      <dsp:txXfrm>
        <a:off x="38838" y="2932900"/>
        <a:ext cx="8037624"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71F4A-F7E3-4E8A-93AF-2B16FC5CA52E}">
      <dsp:nvSpPr>
        <dsp:cNvPr id="0" name=""/>
        <dsp:cNvSpPr/>
      </dsp:nvSpPr>
      <dsp:spPr>
        <a:xfrm>
          <a:off x="0" y="0"/>
          <a:ext cx="624839" cy="624839"/>
        </a:xfrm>
        <a:prstGeom prst="pie">
          <a:avLst>
            <a:gd name="adj1" fmla="val 5400000"/>
            <a:gd name="adj2" fmla="val 16200000"/>
          </a:avLst>
        </a:prstGeom>
        <a:gradFill rotWithShape="0">
          <a:gsLst>
            <a:gs pos="0">
              <a:schemeClr val="lt1">
                <a:hueOff val="0"/>
                <a:satOff val="0"/>
                <a:lumOff val="0"/>
                <a:alphaOff val="0"/>
                <a:tint val="96000"/>
                <a:satMod val="100000"/>
                <a:lumMod val="104000"/>
              </a:schemeClr>
            </a:gs>
            <a:gs pos="78000">
              <a:schemeClr val="l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1E1AB2-B3AA-4FE5-AC82-3F3E8BAFBED4}">
      <dsp:nvSpPr>
        <dsp:cNvPr id="0" name=""/>
        <dsp:cNvSpPr/>
      </dsp:nvSpPr>
      <dsp:spPr>
        <a:xfrm>
          <a:off x="312419" y="0"/>
          <a:ext cx="7802880" cy="624839"/>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Severe </a:t>
          </a:r>
          <a:r>
            <a:rPr lang="en-US" sz="2800" b="1" kern="1200" dirty="0" err="1" smtClean="0"/>
            <a:t>hypercalcemia</a:t>
          </a:r>
          <a:r>
            <a:rPr lang="en-US" sz="2800" b="1" kern="1200" dirty="0" smtClean="0"/>
            <a:t> &gt; 15 mg/</a:t>
          </a:r>
          <a:r>
            <a:rPr lang="en-US" sz="2800" b="1" kern="1200" dirty="0" err="1" smtClean="0"/>
            <a:t>dL</a:t>
          </a:r>
          <a:r>
            <a:rPr lang="en-US" sz="2800" kern="1200" dirty="0" smtClean="0"/>
            <a:t> </a:t>
          </a:r>
          <a:endParaRPr lang="en-US" sz="2800" kern="1200" dirty="0"/>
        </a:p>
      </dsp:txBody>
      <dsp:txXfrm>
        <a:off x="312419" y="0"/>
        <a:ext cx="7802880" cy="624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91CFF-FFE4-43F6-83F8-A6FB2DAF853A}">
      <dsp:nvSpPr>
        <dsp:cNvPr id="0" name=""/>
        <dsp:cNvSpPr/>
      </dsp:nvSpPr>
      <dsp:spPr>
        <a:xfrm>
          <a:off x="729" y="181898"/>
          <a:ext cx="1555142" cy="2775524"/>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reflection blurRad="6350" stA="50000" endA="300" endPos="38500" dist="508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Mechanism is not known but may be related to </a:t>
          </a:r>
          <a:endParaRPr lang="en-US" sz="1600" b="1" kern="1200" dirty="0">
            <a:solidFill>
              <a:schemeClr val="bg1"/>
            </a:solidFill>
          </a:endParaRPr>
        </a:p>
      </dsp:txBody>
      <dsp:txXfrm>
        <a:off x="46278" y="227447"/>
        <a:ext cx="1464044" cy="2684426"/>
      </dsp:txXfrm>
    </dsp:sp>
    <dsp:sp modelId="{D92B9A23-2569-4182-9F4E-DFC4C0CD54D5}">
      <dsp:nvSpPr>
        <dsp:cNvPr id="0" name=""/>
        <dsp:cNvSpPr/>
      </dsp:nvSpPr>
      <dsp:spPr>
        <a:xfrm>
          <a:off x="1711385" y="1376822"/>
          <a:ext cx="329690" cy="385675"/>
        </a:xfrm>
        <a:prstGeom prst="rightArrow">
          <a:avLst>
            <a:gd name="adj1" fmla="val 60000"/>
            <a:gd name="adj2" fmla="val 5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11385" y="1453957"/>
        <a:ext cx="230783" cy="231405"/>
      </dsp:txXfrm>
    </dsp:sp>
    <dsp:sp modelId="{021E3F16-2AB1-4773-A51A-78AE162301FE}">
      <dsp:nvSpPr>
        <dsp:cNvPr id="0" name=""/>
        <dsp:cNvSpPr/>
      </dsp:nvSpPr>
      <dsp:spPr>
        <a:xfrm>
          <a:off x="2177928" y="181898"/>
          <a:ext cx="1555142" cy="2775524"/>
        </a:xfrm>
        <a:prstGeom prst="roundRect">
          <a:avLst>
            <a:gd name="adj" fmla="val 10000"/>
          </a:avLst>
        </a:prstGeom>
        <a:gradFill rotWithShape="0">
          <a:gsLst>
            <a:gs pos="0">
              <a:schemeClr val="accent4">
                <a:hueOff val="4749608"/>
                <a:satOff val="12011"/>
                <a:lumOff val="-784"/>
                <a:alphaOff val="0"/>
                <a:tint val="96000"/>
                <a:satMod val="100000"/>
                <a:lumMod val="104000"/>
              </a:schemeClr>
            </a:gs>
            <a:gs pos="78000">
              <a:schemeClr val="accent4">
                <a:hueOff val="4749608"/>
                <a:satOff val="12011"/>
                <a:lumOff val="-784"/>
                <a:alphaOff val="0"/>
                <a:shade val="100000"/>
                <a:satMod val="110000"/>
                <a:lumMod val="100000"/>
              </a:schemeClr>
            </a:gs>
          </a:gsLst>
          <a:lin ang="5400000" scaled="0"/>
        </a:gradFill>
        <a:ln>
          <a:noFill/>
        </a:ln>
        <a:effectLst>
          <a:reflection blurRad="6350" stA="50000" endA="300" endPos="38500" dist="50800" dir="5400000" sy="-100000" algn="bl"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err="1" smtClean="0">
              <a:solidFill>
                <a:schemeClr val="bg1"/>
              </a:solidFill>
            </a:rPr>
            <a:t>Intercurrent</a:t>
          </a:r>
          <a:r>
            <a:rPr lang="en-US" sz="1600" b="1" kern="1200" dirty="0" smtClean="0">
              <a:solidFill>
                <a:schemeClr val="bg1"/>
              </a:solidFill>
            </a:rPr>
            <a:t> illness (often of a life-threatening nature), volume depletion, or infarction of a parathyroid adenoma.</a:t>
          </a:r>
          <a:endParaRPr lang="en-US" sz="1600" b="1" kern="1200" dirty="0">
            <a:solidFill>
              <a:schemeClr val="bg1"/>
            </a:solidFill>
          </a:endParaRPr>
        </a:p>
      </dsp:txBody>
      <dsp:txXfrm>
        <a:off x="2223477" y="227447"/>
        <a:ext cx="1464044" cy="26844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379F3-E17B-42BC-B4FF-01319FC4B9A9}">
      <dsp:nvSpPr>
        <dsp:cNvPr id="0" name=""/>
        <dsp:cNvSpPr/>
      </dsp:nvSpPr>
      <dsp:spPr>
        <a:xfrm>
          <a:off x="0" y="7349"/>
          <a:ext cx="8115300" cy="914940"/>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Combined effects of increased PTH secretion and </a:t>
          </a:r>
          <a:r>
            <a:rPr lang="en-US" sz="2300" b="1" kern="1200" dirty="0" err="1" smtClean="0"/>
            <a:t>hypercalcemia</a:t>
          </a:r>
          <a:r>
            <a:rPr lang="en-US" sz="2300" b="1" kern="1200" dirty="0" smtClean="0"/>
            <a:t> </a:t>
          </a:r>
          <a:endParaRPr lang="en-US" sz="2300" b="1" kern="1200" dirty="0"/>
        </a:p>
      </dsp:txBody>
      <dsp:txXfrm>
        <a:off x="44664" y="52013"/>
        <a:ext cx="8025972" cy="825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7A160-A997-489F-A49B-867275042E0C}">
      <dsp:nvSpPr>
        <dsp:cNvPr id="0" name=""/>
        <dsp:cNvSpPr/>
      </dsp:nvSpPr>
      <dsp:spPr>
        <a:xfrm>
          <a:off x="0" y="429303"/>
          <a:ext cx="8686800" cy="730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777A31-4831-446D-B244-6C4322BC2B90}">
      <dsp:nvSpPr>
        <dsp:cNvPr id="0" name=""/>
        <dsp:cNvSpPr/>
      </dsp:nvSpPr>
      <dsp:spPr>
        <a:xfrm>
          <a:off x="434340" y="1263"/>
          <a:ext cx="6080760" cy="85608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889000" rtl="0">
            <a:lnSpc>
              <a:spcPct val="90000"/>
            </a:lnSpc>
            <a:spcBef>
              <a:spcPct val="0"/>
            </a:spcBef>
            <a:spcAft>
              <a:spcPct val="35000"/>
            </a:spcAft>
          </a:pPr>
          <a:r>
            <a:rPr lang="en-US" sz="2000" b="1" kern="1200" dirty="0" smtClean="0"/>
            <a:t>“Bones, stones, abdominal moans, and psychic groans." </a:t>
          </a:r>
          <a:endParaRPr lang="en-US" sz="2000" b="1" kern="1200" dirty="0"/>
        </a:p>
      </dsp:txBody>
      <dsp:txXfrm>
        <a:off x="476130" y="43053"/>
        <a:ext cx="599718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548AB-8356-4BB1-86EF-8AA0664F0CD8}" type="datetimeFigureOut">
              <a:rPr lang="en-US" smtClean="0"/>
              <a:t>09/11/18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BE6F7-294E-4ED2-BC31-93FA2DD210A8}" type="slidenum">
              <a:rPr lang="en-US" smtClean="0"/>
              <a:t>‹#›</a:t>
            </a:fld>
            <a:endParaRPr lang="en-US"/>
          </a:p>
        </p:txBody>
      </p:sp>
    </p:spTree>
    <p:extLst>
      <p:ext uri="{BB962C8B-B14F-4D97-AF65-F5344CB8AC3E}">
        <p14:creationId xmlns:p14="http://schemas.microsoft.com/office/powerpoint/2010/main" val="346568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BE6F7-294E-4ED2-BC31-93FA2DD210A8}" type="slidenum">
              <a:rPr lang="en-US" smtClean="0"/>
              <a:t>37</a:t>
            </a:fld>
            <a:endParaRPr lang="en-US"/>
          </a:p>
        </p:txBody>
      </p:sp>
    </p:spTree>
    <p:extLst>
      <p:ext uri="{BB962C8B-B14F-4D97-AF65-F5344CB8AC3E}">
        <p14:creationId xmlns:p14="http://schemas.microsoft.com/office/powerpoint/2010/main" val="319008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6D09584D-B608-42CA-8DF2-6B159BF529BA}" type="datetimeFigureOut">
              <a:rPr lang="en-US" smtClean="0"/>
              <a:t>09/11/18</a:t>
            </a:fld>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173EB284-8027-4805-84C0-843F22FF8E5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2"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2"/>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09/11/18</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09/11/18</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7"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09/11/18</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0"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0"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09/11/18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09/11/18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6"/>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7"/>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09/11/18</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98150" y="1505507"/>
            <a:ext cx="1700700" cy="19784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sp>
        <p:nvSpPr>
          <p:cNvPr id="21" name="Shape 21"/>
          <p:cNvSpPr txBox="1">
            <a:spLocks noGrp="1"/>
          </p:cNvSpPr>
          <p:nvPr>
            <p:ph type="body" idx="1"/>
          </p:nvPr>
        </p:nvSpPr>
        <p:spPr>
          <a:xfrm>
            <a:off x="2871075" y="1343060"/>
            <a:ext cx="5561100" cy="4761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9584D-B608-42CA-8DF2-6B159BF529BA}" type="datetimeFigureOut">
              <a:rPr lang="en-US" smtClean="0"/>
              <a:t>09/11/18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EB284-8027-4805-84C0-843F22FF8E5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3"/>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09/11/18</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09584D-B608-42CA-8DF2-6B159BF529BA}" type="datetimeFigureOut">
              <a:rPr lang="en-US" smtClean="0"/>
              <a:t>09/11/18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EB284-8027-4805-84C0-843F22FF8E5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09/11/18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09/11/18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09/11/18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09/11/18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0"/>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09/11/18</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 Id="rId11"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 Id="rId11"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5.jpeg"/><Relationship Id="rId5"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16.png"/><Relationship Id="rId8"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011" y="4119"/>
            <a:ext cx="4026963" cy="609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3400" y="457200"/>
            <a:ext cx="8001001" cy="1494901"/>
          </a:xfrm>
          <a:effectLst>
            <a:reflection blurRad="6350" stA="50000" endA="300" endPos="55500" dist="50800" dir="5400000" sy="-100000" algn="bl" rotWithShape="0"/>
          </a:effectLst>
        </p:spPr>
        <p:txBody>
          <a:bodyPr>
            <a:normAutofit fontScale="90000"/>
          </a:bodyPr>
          <a:lstStyle/>
          <a:p>
            <a:pPr algn="r"/>
            <a:r>
              <a:rPr lang="en-US" sz="5400" b="1" dirty="0" smtClean="0"/>
              <a:t>HYPERCALCEMIA &amp;</a:t>
            </a:r>
            <a:br>
              <a:rPr lang="en-US" sz="5400" b="1" dirty="0" smtClean="0"/>
            </a:br>
            <a:r>
              <a:rPr lang="en-US" sz="5400" b="1" dirty="0" smtClean="0"/>
              <a:t>Hyperparathyroidism</a:t>
            </a:r>
            <a:endParaRPr lang="en-US" sz="5400" b="1" dirty="0"/>
          </a:p>
        </p:txBody>
      </p:sp>
      <p:sp>
        <p:nvSpPr>
          <p:cNvPr id="4" name="Subtitle 3"/>
          <p:cNvSpPr>
            <a:spLocks noGrp="1"/>
          </p:cNvSpPr>
          <p:nvPr>
            <p:ph type="subTitle" idx="1"/>
          </p:nvPr>
        </p:nvSpPr>
        <p:spPr>
          <a:xfrm>
            <a:off x="381000" y="3048000"/>
            <a:ext cx="8458200" cy="1828800"/>
          </a:xfrm>
        </p:spPr>
        <p:txBody>
          <a:bodyPr>
            <a:normAutofit fontScale="77500" lnSpcReduction="20000"/>
          </a:bodyPr>
          <a:lstStyle/>
          <a:p>
            <a:pPr algn="ctr">
              <a:defRPr/>
            </a:pPr>
            <a:r>
              <a:rPr lang="en-US" sz="4800" b="1" i="1" dirty="0" smtClean="0">
                <a:solidFill>
                  <a:srgbClr val="F7ED0C"/>
                </a:solidFill>
                <a:effectLst>
                  <a:outerShdw blurRad="38100" dist="38100" dir="2700000" algn="tl">
                    <a:srgbClr val="000000"/>
                  </a:outerShdw>
                </a:effectLst>
                <a:latin typeface="Avenir Black Oblique"/>
                <a:cs typeface="Avenir Black Oblique"/>
              </a:rPr>
              <a:t>Professor Dr</a:t>
            </a:r>
            <a:r>
              <a:rPr lang="en-US" sz="4800" b="1" i="1" dirty="0">
                <a:solidFill>
                  <a:srgbClr val="F7ED0C"/>
                </a:solidFill>
                <a:effectLst>
                  <a:outerShdw blurRad="38100" dist="38100" dir="2700000" algn="tl">
                    <a:srgbClr val="000000"/>
                  </a:outerShdw>
                </a:effectLst>
                <a:latin typeface="Avenir Black Oblique"/>
                <a:cs typeface="Avenir Black Oblique"/>
              </a:rPr>
              <a:t>. Khurshid Khan </a:t>
            </a:r>
            <a:r>
              <a:rPr lang="en-US" sz="4000" i="1" dirty="0">
                <a:solidFill>
                  <a:srgbClr val="F7ED0C"/>
                </a:solidFill>
                <a:effectLst>
                  <a:outerShdw blurRad="38100" dist="38100" dir="2700000" algn="tl">
                    <a:srgbClr val="000000"/>
                  </a:outerShdw>
                </a:effectLst>
                <a:cs typeface="Arial" charset="0"/>
              </a:rPr>
              <a:t/>
            </a:r>
            <a:br>
              <a:rPr lang="en-US" sz="4000" i="1" dirty="0">
                <a:solidFill>
                  <a:srgbClr val="F7ED0C"/>
                </a:solidFill>
                <a:effectLst>
                  <a:outerShdw blurRad="38100" dist="38100" dir="2700000" algn="tl">
                    <a:srgbClr val="000000"/>
                  </a:outerShdw>
                </a:effectLst>
                <a:cs typeface="Arial" charset="0"/>
              </a:rPr>
            </a:br>
            <a:r>
              <a:rPr lang="en-US" sz="2800" b="1" i="1" dirty="0">
                <a:solidFill>
                  <a:srgbClr val="F7ED0C"/>
                </a:solidFill>
                <a:effectLst>
                  <a:outerShdw blurRad="38100" dist="38100" dir="2700000" algn="tl">
                    <a:srgbClr val="000000"/>
                  </a:outerShdw>
                </a:effectLst>
                <a:cs typeface="Arial" charset="0"/>
              </a:rPr>
              <a:t>MBBS, M.D. (USA)</a:t>
            </a:r>
            <a:r>
              <a:rPr lang="en-US" sz="2800" b="1" dirty="0">
                <a:solidFill>
                  <a:srgbClr val="F7ED0C"/>
                </a:solidFill>
                <a:effectLst>
                  <a:outerShdw blurRad="38100" dist="38100" dir="2700000" algn="tl">
                    <a:srgbClr val="000000"/>
                  </a:outerShdw>
                </a:effectLst>
                <a:cs typeface="Arial" charset="0"/>
              </a:rPr>
              <a:t>, F.A.C.E. (USA)</a:t>
            </a:r>
          </a:p>
          <a:p>
            <a:pPr algn="ctr">
              <a:defRPr/>
            </a:pPr>
            <a:r>
              <a:rPr lang="en-US" sz="2800" b="1" dirty="0" err="1">
                <a:solidFill>
                  <a:srgbClr val="F7ED0C"/>
                </a:solidFill>
                <a:effectLst>
                  <a:outerShdw blurRad="38100" dist="38100" dir="2700000" algn="tl">
                    <a:srgbClr val="000000"/>
                  </a:outerShdw>
                </a:effectLst>
                <a:cs typeface="Arial" charset="0"/>
              </a:rPr>
              <a:t>Diplomate</a:t>
            </a:r>
            <a:r>
              <a:rPr lang="en-US" sz="2800" b="1" dirty="0">
                <a:solidFill>
                  <a:srgbClr val="F7ED0C"/>
                </a:solidFill>
                <a:effectLst>
                  <a:outerShdw blurRad="38100" dist="38100" dir="2700000" algn="tl">
                    <a:srgbClr val="000000"/>
                  </a:outerShdw>
                </a:effectLst>
                <a:cs typeface="Arial" charset="0"/>
              </a:rPr>
              <a:t> of American Board in Diabetes, Endocrinology &amp; Metabolism (USA)</a:t>
            </a:r>
            <a:br>
              <a:rPr lang="en-US" sz="2800" b="1" dirty="0">
                <a:solidFill>
                  <a:srgbClr val="F7ED0C"/>
                </a:solidFill>
                <a:effectLst>
                  <a:outerShdw blurRad="38100" dist="38100" dir="2700000" algn="tl">
                    <a:srgbClr val="000000"/>
                  </a:outerShdw>
                </a:effectLst>
                <a:cs typeface="Arial" charset="0"/>
              </a:rPr>
            </a:br>
            <a:r>
              <a:rPr lang="en-US" sz="2800" b="1" dirty="0">
                <a:solidFill>
                  <a:srgbClr val="F7ED0C"/>
                </a:solidFill>
                <a:effectLst>
                  <a:outerShdw blurRad="38100" dist="38100" dir="2700000" algn="tl">
                    <a:srgbClr val="000000"/>
                  </a:outerShdw>
                </a:effectLst>
                <a:cs typeface="Arial" charset="0"/>
              </a:rPr>
              <a:t> </a:t>
            </a:r>
            <a:r>
              <a:rPr lang="en-US" sz="2800" b="1" dirty="0" err="1">
                <a:solidFill>
                  <a:srgbClr val="F7ED0C"/>
                </a:solidFill>
                <a:effectLst>
                  <a:outerShdw blurRad="38100" dist="38100" dir="2700000" algn="tl">
                    <a:srgbClr val="000000"/>
                  </a:outerShdw>
                </a:effectLst>
                <a:cs typeface="Arial" charset="0"/>
              </a:rPr>
              <a:t>Diplomate</a:t>
            </a:r>
            <a:r>
              <a:rPr lang="en-US" sz="2800" b="1" dirty="0">
                <a:solidFill>
                  <a:srgbClr val="F7ED0C"/>
                </a:solidFill>
                <a:effectLst>
                  <a:outerShdw blurRad="38100" dist="38100" dir="2700000" algn="tl">
                    <a:srgbClr val="000000"/>
                  </a:outerShdw>
                </a:effectLst>
                <a:cs typeface="Arial" charset="0"/>
              </a:rPr>
              <a:t> of American Board in Internal Medicine (USA) </a:t>
            </a:r>
            <a:br>
              <a:rPr lang="en-US" sz="2800" b="1" dirty="0">
                <a:solidFill>
                  <a:srgbClr val="F7ED0C"/>
                </a:solidFill>
                <a:effectLst>
                  <a:outerShdw blurRad="38100" dist="38100" dir="2700000" algn="tl">
                    <a:srgbClr val="000000"/>
                  </a:outerShdw>
                </a:effectLst>
                <a:cs typeface="Arial" charset="0"/>
              </a:rPr>
            </a:br>
            <a:r>
              <a:rPr lang="en-US" sz="2800" b="1" dirty="0">
                <a:solidFill>
                  <a:srgbClr val="F7ED0C"/>
                </a:solidFill>
                <a:effectLst>
                  <a:outerShdw blurRad="38100" dist="38100" dir="2700000" algn="tl">
                    <a:srgbClr val="000000"/>
                  </a:outerShdw>
                </a:effectLst>
                <a:cs typeface="Arial" charset="0"/>
              </a:rPr>
              <a:t>Hypertension Specialist Certification (USA</a:t>
            </a:r>
            <a:endParaRPr lang="en-US" sz="2800" b="1" dirty="0">
              <a:solidFill>
                <a:srgbClr val="F7ED0C"/>
              </a:solidFill>
            </a:endParaRPr>
          </a:p>
          <a:p>
            <a:endParaRPr lang="en-US" dirty="0"/>
          </a:p>
        </p:txBody>
      </p:sp>
      <p:sp>
        <p:nvSpPr>
          <p:cNvPr id="3" name="TextBox 2"/>
          <p:cNvSpPr txBox="1"/>
          <p:nvPr/>
        </p:nvSpPr>
        <p:spPr>
          <a:xfrm>
            <a:off x="2971800" y="5410200"/>
            <a:ext cx="5791200" cy="1015663"/>
          </a:xfrm>
          <a:prstGeom prst="rect">
            <a:avLst/>
          </a:prstGeom>
          <a:noFill/>
        </p:spPr>
        <p:txBody>
          <a:bodyPr wrap="square" rtlCol="0">
            <a:spAutoFit/>
          </a:bodyPr>
          <a:lstStyle/>
          <a:p>
            <a:r>
              <a:rPr lang="en-US" sz="2400" b="1" i="1" dirty="0" smtClean="0"/>
              <a:t>Professor of Endocrinology</a:t>
            </a:r>
            <a:br>
              <a:rPr lang="en-US" sz="2400" b="1" i="1" dirty="0" smtClean="0"/>
            </a:br>
            <a:r>
              <a:rPr lang="en-US" b="1" dirty="0" err="1" smtClean="0"/>
              <a:t>Allama</a:t>
            </a:r>
            <a:r>
              <a:rPr lang="en-US" b="1" dirty="0" smtClean="0"/>
              <a:t> </a:t>
            </a:r>
            <a:r>
              <a:rPr lang="en-US" b="1" dirty="0" err="1" smtClean="0"/>
              <a:t>Iqbal</a:t>
            </a:r>
            <a:r>
              <a:rPr lang="en-US" b="1" dirty="0" smtClean="0"/>
              <a:t> Medical Col./</a:t>
            </a:r>
            <a:r>
              <a:rPr lang="en-US" b="1" dirty="0" err="1" smtClean="0"/>
              <a:t>JInnah</a:t>
            </a:r>
            <a:r>
              <a:rPr lang="en-US" b="1" dirty="0" smtClean="0"/>
              <a:t> Hospital Lahore</a:t>
            </a:r>
          </a:p>
          <a:p>
            <a:r>
              <a:rPr lang="en-US" b="1" dirty="0" smtClean="0"/>
              <a:t>CONSULTANT: DOCTORS HOSPITAL &amp; MEDICAL CTR</a:t>
            </a:r>
          </a:p>
        </p:txBody>
      </p:sp>
    </p:spTree>
    <p:extLst>
      <p:ext uri="{BB962C8B-B14F-4D97-AF65-F5344CB8AC3E}">
        <p14:creationId xmlns:p14="http://schemas.microsoft.com/office/powerpoint/2010/main" val="41045648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Normocalcemic</a:t>
            </a:r>
            <a:r>
              <a:rPr lang="en-US" b="1" dirty="0"/>
              <a:t> primary hyperparathyroidism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178858"/>
              </p:ext>
            </p:extLst>
          </p:nvPr>
        </p:nvGraphicFramePr>
        <p:xfrm>
          <a:off x="514350" y="2194560"/>
          <a:ext cx="81153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6209"/>
          <a:stretch/>
        </p:blipFill>
        <p:spPr bwMode="auto">
          <a:xfrm>
            <a:off x="1676400" y="304800"/>
            <a:ext cx="5730875" cy="5429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10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Parathyroid crisis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72291649"/>
              </p:ext>
            </p:extLst>
          </p:nvPr>
        </p:nvGraphicFramePr>
        <p:xfrm>
          <a:off x="514350" y="2194561"/>
          <a:ext cx="8115300" cy="624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 y="3200400"/>
            <a:ext cx="3581400" cy="2031325"/>
          </a:xfrm>
          <a:prstGeom prst="rect">
            <a:avLst/>
          </a:prstGeom>
          <a:effectLst>
            <a:reflection blurRad="6350" stA="50000" endA="300" endPos="38500" dist="50800" dir="5400000" sy="-100000" algn="bl" rotWithShape="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lvl="0" algn="ctr"/>
            <a:r>
              <a:rPr lang="en-US" b="1" dirty="0" smtClean="0"/>
              <a:t>Marked symptoms of </a:t>
            </a:r>
            <a:r>
              <a:rPr lang="en-US" b="1" dirty="0" err="1" smtClean="0"/>
              <a:t>hypercalcemia</a:t>
            </a:r>
            <a:r>
              <a:rPr lang="en-US" b="1" dirty="0" smtClean="0"/>
              <a:t>: in particular, CNS dysfunction. Other clinical problems included severe abdominal pain, nausea, vomiting, peptic ulcer, and pancreatitis.</a:t>
            </a:r>
            <a:endParaRPr lang="en-US" b="1" dirty="0"/>
          </a:p>
        </p:txBody>
      </p:sp>
      <p:graphicFrame>
        <p:nvGraphicFramePr>
          <p:cNvPr id="10" name="Diagram 9"/>
          <p:cNvGraphicFramePr/>
          <p:nvPr>
            <p:extLst>
              <p:ext uri="{D42A27DB-BD31-4B8C-83A1-F6EECF244321}">
                <p14:modId xmlns:p14="http://schemas.microsoft.com/office/powerpoint/2010/main" val="3115306128"/>
              </p:ext>
            </p:extLst>
          </p:nvPr>
        </p:nvGraphicFramePr>
        <p:xfrm>
          <a:off x="5257800" y="2743200"/>
          <a:ext cx="3733800" cy="313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3032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Classical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9123149"/>
              </p:ext>
            </p:extLst>
          </p:nvPr>
        </p:nvGraphicFramePr>
        <p:xfrm>
          <a:off x="514350" y="2194561"/>
          <a:ext cx="8115300" cy="929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119491819"/>
              </p:ext>
            </p:extLst>
          </p:nvPr>
        </p:nvGraphicFramePr>
        <p:xfrm>
          <a:off x="304800" y="4248834"/>
          <a:ext cx="8686800" cy="11613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8259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1260" cy="1219200"/>
          </a:xfrm>
        </p:spPr>
        <p:txBody>
          <a:bodyPr>
            <a:normAutofit fontScale="90000"/>
          </a:bodyPr>
          <a:lstStyle/>
          <a:p>
            <a:pPr lvl="0"/>
            <a:r>
              <a:rPr lang="en-US" altLang="en-US" b="1" cap="none" dirty="0">
                <a:latin typeface="Verdana" pitchFamily="34" charset="0"/>
                <a:cs typeface="Arial" pitchFamily="34" charset="0"/>
              </a:rPr>
              <a:t>Symptoms and signs of excess parathyroid hormone </a:t>
            </a:r>
            <a:r>
              <a:rPr lang="en-US" altLang="en-US" b="1" cap="none" dirty="0" smtClean="0">
                <a:latin typeface="Verdana" pitchFamily="34" charset="0"/>
                <a:cs typeface="Arial" pitchFamily="34" charset="0"/>
              </a:rPr>
              <a:t>secretion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83817"/>
              </p:ext>
            </p:extLst>
          </p:nvPr>
        </p:nvGraphicFramePr>
        <p:xfrm>
          <a:off x="1989137" y="2276793"/>
          <a:ext cx="5191125" cy="3291840"/>
        </p:xfrm>
        <a:graphic>
          <a:graphicData uri="http://schemas.openxmlformats.org/drawingml/2006/table">
            <a:tbl>
              <a:tblPr>
                <a:tableStyleId>{3B4B98B0-60AC-42C2-AFA5-B58CD77FA1E5}</a:tableStyleId>
              </a:tblPr>
              <a:tblGrid>
                <a:gridCol w="5191125"/>
              </a:tblGrid>
              <a:tr h="0">
                <a:tc>
                  <a:txBody>
                    <a:bodyPr/>
                    <a:lstStyle/>
                    <a:p>
                      <a:pPr fontAlgn="t"/>
                      <a:r>
                        <a:rPr lang="en-US" dirty="0">
                          <a:effectLst/>
                        </a:rPr>
                        <a:t>Symptoms and signs of </a:t>
                      </a:r>
                      <a:r>
                        <a:rPr lang="en-US" dirty="0" err="1">
                          <a:effectLst/>
                        </a:rPr>
                        <a:t>hypercalcemia</a:t>
                      </a:r>
                      <a:endParaRPr lang="en-US" dirty="0">
                        <a:effectLst/>
                      </a:endParaRPr>
                    </a:p>
                  </a:txBody>
                  <a:tcPr anchor="ctr"/>
                </a:tc>
              </a:tr>
              <a:tr h="0">
                <a:tc>
                  <a:txBody>
                    <a:bodyPr/>
                    <a:lstStyle/>
                    <a:p>
                      <a:pPr fontAlgn="t"/>
                      <a:r>
                        <a:rPr lang="en-US">
                          <a:effectLst/>
                        </a:rPr>
                        <a:t>Bone disease</a:t>
                      </a:r>
                    </a:p>
                  </a:txBody>
                  <a:tcPr anchor="ctr"/>
                </a:tc>
              </a:tr>
              <a:tr h="0">
                <a:tc>
                  <a:txBody>
                    <a:bodyPr/>
                    <a:lstStyle/>
                    <a:p>
                      <a:pPr fontAlgn="t"/>
                      <a:r>
                        <a:rPr lang="en-US" dirty="0">
                          <a:effectLst/>
                        </a:rPr>
                        <a:t>Nephrolithiasis</a:t>
                      </a:r>
                    </a:p>
                  </a:txBody>
                  <a:tcPr anchor="ctr"/>
                </a:tc>
              </a:tr>
              <a:tr h="0">
                <a:tc>
                  <a:txBody>
                    <a:bodyPr/>
                    <a:lstStyle/>
                    <a:p>
                      <a:pPr fontAlgn="t"/>
                      <a:r>
                        <a:rPr lang="en-US">
                          <a:effectLst/>
                        </a:rPr>
                        <a:t>Hypophosphatemia</a:t>
                      </a:r>
                    </a:p>
                  </a:txBody>
                  <a:tcPr anchor="ctr"/>
                </a:tc>
              </a:tr>
              <a:tr h="0">
                <a:tc>
                  <a:txBody>
                    <a:bodyPr/>
                    <a:lstStyle/>
                    <a:p>
                      <a:pPr fontAlgn="t"/>
                      <a:r>
                        <a:rPr lang="en-US">
                          <a:effectLst/>
                        </a:rPr>
                        <a:t>Increased production of calcitriol</a:t>
                      </a:r>
                    </a:p>
                  </a:txBody>
                  <a:tcPr anchor="ctr"/>
                </a:tc>
              </a:tr>
              <a:tr h="0">
                <a:tc>
                  <a:txBody>
                    <a:bodyPr/>
                    <a:lstStyle/>
                    <a:p>
                      <a:pPr fontAlgn="t"/>
                      <a:r>
                        <a:rPr lang="en-US">
                          <a:effectLst/>
                        </a:rPr>
                        <a:t>Proximal renal tubular acidosis</a:t>
                      </a:r>
                    </a:p>
                  </a:txBody>
                  <a:tcPr anchor="ctr"/>
                </a:tc>
              </a:tr>
              <a:tr h="0">
                <a:tc>
                  <a:txBody>
                    <a:bodyPr/>
                    <a:lstStyle/>
                    <a:p>
                      <a:pPr fontAlgn="t"/>
                      <a:r>
                        <a:rPr lang="en-US">
                          <a:effectLst/>
                        </a:rPr>
                        <a:t>Hypomagnesemia</a:t>
                      </a:r>
                    </a:p>
                  </a:txBody>
                  <a:tcPr anchor="ctr"/>
                </a:tc>
              </a:tr>
              <a:tr h="0">
                <a:tc>
                  <a:txBody>
                    <a:bodyPr/>
                    <a:lstStyle/>
                    <a:p>
                      <a:pPr fontAlgn="t"/>
                      <a:r>
                        <a:rPr lang="en-US">
                          <a:effectLst/>
                        </a:rPr>
                        <a:t>Hyperuricemia and gout</a:t>
                      </a:r>
                    </a:p>
                  </a:txBody>
                  <a:tcPr anchor="ctr"/>
                </a:tc>
              </a:tr>
              <a:tr h="0">
                <a:tc>
                  <a:txBody>
                    <a:bodyPr/>
                    <a:lstStyle/>
                    <a:p>
                      <a:pPr fontAlgn="t"/>
                      <a:r>
                        <a:rPr lang="en-US" dirty="0">
                          <a:effectLst/>
                        </a:rPr>
                        <a:t>Anemia</a:t>
                      </a:r>
                    </a:p>
                  </a:txBody>
                  <a:tcPr anchor="ctr"/>
                </a:tc>
              </a:tr>
            </a:tbl>
          </a:graphicData>
        </a:graphic>
      </p:graphicFrame>
    </p:spTree>
    <p:extLst>
      <p:ext uri="{BB962C8B-B14F-4D97-AF65-F5344CB8AC3E}">
        <p14:creationId xmlns:p14="http://schemas.microsoft.com/office/powerpoint/2010/main" val="1907076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381000"/>
            <a:ext cx="6457950" cy="1293028"/>
          </a:xfrm>
        </p:spPr>
        <p:txBody>
          <a:bodyPr>
            <a:normAutofit fontScale="90000"/>
          </a:bodyPr>
          <a:lstStyle/>
          <a:p>
            <a:pPr lvl="0" algn="ctr" fontAlgn="base">
              <a:spcAft>
                <a:spcPct val="0"/>
              </a:spcAft>
            </a:pPr>
            <a:r>
              <a:rPr lang="en-US" altLang="en-US" b="1" cap="none" dirty="0">
                <a:latin typeface="Verdana" pitchFamily="34" charset="0"/>
                <a:cs typeface="Arial" pitchFamily="34" charset="0"/>
              </a:rPr>
              <a:t>Clinical manifestations of </a:t>
            </a:r>
            <a:r>
              <a:rPr lang="en-US" altLang="en-US" b="1" cap="none" dirty="0" err="1" smtClean="0">
                <a:latin typeface="Verdana" pitchFamily="34" charset="0"/>
                <a:cs typeface="Arial" pitchFamily="34" charset="0"/>
              </a:rPr>
              <a:t>hypercalcemia</a:t>
            </a:r>
            <a:endParaRPr lang="en-US" dirty="0"/>
          </a:p>
        </p:txBody>
      </p:sp>
      <p:graphicFrame>
        <p:nvGraphicFramePr>
          <p:cNvPr id="10" name="Diagram 9"/>
          <p:cNvGraphicFramePr/>
          <p:nvPr>
            <p:extLst>
              <p:ext uri="{D42A27DB-BD31-4B8C-83A1-F6EECF244321}">
                <p14:modId xmlns:p14="http://schemas.microsoft.com/office/powerpoint/2010/main" val="3501016633"/>
              </p:ext>
            </p:extLst>
          </p:nvPr>
        </p:nvGraphicFramePr>
        <p:xfrm>
          <a:off x="4419600" y="2057400"/>
          <a:ext cx="4419600"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944626269"/>
              </p:ext>
            </p:extLst>
          </p:nvPr>
        </p:nvGraphicFramePr>
        <p:xfrm>
          <a:off x="152400" y="1828800"/>
          <a:ext cx="3810000" cy="452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3089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457200"/>
            <a:ext cx="7258050" cy="1293028"/>
          </a:xfrm>
        </p:spPr>
        <p:txBody>
          <a:bodyPr>
            <a:normAutofit fontScale="90000"/>
          </a:bodyPr>
          <a:lstStyle/>
          <a:p>
            <a:pPr algn="ctr"/>
            <a:r>
              <a:rPr lang="en-US" b="1" dirty="0" err="1"/>
              <a:t>Osteitis</a:t>
            </a:r>
            <a:r>
              <a:rPr lang="en-US" b="1" dirty="0"/>
              <a:t> </a:t>
            </a:r>
            <a:r>
              <a:rPr lang="en-US" b="1" dirty="0" err="1"/>
              <a:t>fibrosa</a:t>
            </a:r>
            <a:r>
              <a:rPr lang="en-US" b="1" dirty="0"/>
              <a:t> </a:t>
            </a:r>
            <a:r>
              <a:rPr lang="en-US" b="1" dirty="0" err="1"/>
              <a:t>cystica</a:t>
            </a:r>
            <a:r>
              <a:rPr lang="en-US" b="1" dirty="0"/>
              <a:t>: Findings on radiograph of the </a:t>
            </a:r>
            <a:r>
              <a:rPr lang="en-US" b="1" dirty="0" smtClean="0"/>
              <a:t>phalanges</a:t>
            </a:r>
            <a:endParaRPr lang="en-US" dirty="0"/>
          </a:p>
        </p:txBody>
      </p:sp>
      <p:sp>
        <p:nvSpPr>
          <p:cNvPr id="2" name="Content Placeholder 1"/>
          <p:cNvSpPr>
            <a:spLocks noGrp="1"/>
          </p:cNvSpPr>
          <p:nvPr>
            <p:ph idx="1"/>
          </p:nvPr>
        </p:nvSpPr>
        <p:spPr/>
        <p:txBody>
          <a:bodyPr>
            <a:normAutofit fontScale="92500" lnSpcReduction="10000"/>
          </a:bodyPr>
          <a:lstStyle/>
          <a:p>
            <a:endParaRPr lang="en-US" b="1" dirty="0"/>
          </a:p>
          <a:p>
            <a:endParaRPr lang="en-US" b="1" dirty="0" smtClean="0"/>
          </a:p>
          <a:p>
            <a:endParaRPr lang="en-US" b="1" dirty="0"/>
          </a:p>
          <a:p>
            <a:endParaRPr lang="en-US" dirty="0" smtClean="0"/>
          </a:p>
          <a:p>
            <a:endParaRPr lang="en-US" dirty="0"/>
          </a:p>
          <a:p>
            <a:endParaRPr lang="en-US" dirty="0" smtClean="0"/>
          </a:p>
          <a:p>
            <a:endParaRPr lang="en-US" dirty="0"/>
          </a:p>
          <a:p>
            <a:r>
              <a:rPr lang="en-US" dirty="0" smtClean="0"/>
              <a:t>Note </a:t>
            </a:r>
            <a:r>
              <a:rPr lang="en-US" dirty="0"/>
              <a:t>the radial margins of the proximal and middle phalanges bilaterally are frayed, irregular, and lace-like (arrows) owing to characteristic </a:t>
            </a:r>
            <a:r>
              <a:rPr lang="en-US" dirty="0" err="1"/>
              <a:t>subperiosteal</a:t>
            </a:r>
            <a:r>
              <a:rPr lang="en-US" dirty="0"/>
              <a:t> resorption. Also note the brown tumor (small arrowhead) and </a:t>
            </a:r>
            <a:r>
              <a:rPr lang="en-US" dirty="0" err="1"/>
              <a:t>osteolysis</a:t>
            </a:r>
            <a:r>
              <a:rPr lang="en-US" dirty="0"/>
              <a:t> of the distal phalanges (large arrowheads).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248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746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15250" cy="1293028"/>
          </a:xfrm>
        </p:spPr>
        <p:txBody>
          <a:bodyPr>
            <a:normAutofit fontScale="90000"/>
          </a:bodyPr>
          <a:lstStyle/>
          <a:p>
            <a:pPr algn="ctr"/>
            <a:r>
              <a:rPr lang="en-US" b="1" dirty="0" err="1"/>
              <a:t>Osteitis</a:t>
            </a:r>
            <a:r>
              <a:rPr lang="en-US" b="1" dirty="0"/>
              <a:t> </a:t>
            </a:r>
            <a:r>
              <a:rPr lang="en-US" b="1" dirty="0" err="1"/>
              <a:t>fibrosa</a:t>
            </a:r>
            <a:r>
              <a:rPr lang="en-US" b="1" dirty="0"/>
              <a:t> </a:t>
            </a:r>
            <a:r>
              <a:rPr lang="en-US" b="1" dirty="0" err="1"/>
              <a:t>cystica</a:t>
            </a:r>
            <a:r>
              <a:rPr lang="en-US" b="1" dirty="0"/>
              <a:t>: Findings on skull </a:t>
            </a:r>
            <a:r>
              <a:rPr lang="en-US" b="1" dirty="0" smtClean="0"/>
              <a:t>radiograph</a:t>
            </a:r>
            <a:endParaRPr lang="en-US" dirty="0"/>
          </a:p>
        </p:txBody>
      </p:sp>
      <p:sp>
        <p:nvSpPr>
          <p:cNvPr id="3" name="Content Placeholder 2"/>
          <p:cNvSpPr>
            <a:spLocks noGrp="1"/>
          </p:cNvSpPr>
          <p:nvPr>
            <p:ph idx="1"/>
          </p:nvPr>
        </p:nvSpPr>
        <p:spPr>
          <a:xfrm>
            <a:off x="537004" y="1905000"/>
            <a:ext cx="8115300" cy="1615440"/>
          </a:xfrm>
        </p:spPr>
        <p:txBody>
          <a:bodyPr>
            <a:normAutofit lnSpcReduction="10000"/>
          </a:bodyPr>
          <a:lstStyle/>
          <a:p>
            <a:r>
              <a:rPr lang="en-US" dirty="0" smtClean="0"/>
              <a:t>Skull </a:t>
            </a:r>
            <a:r>
              <a:rPr lang="en-US" dirty="0"/>
              <a:t>radiograph shows the typical "</a:t>
            </a:r>
            <a:r>
              <a:rPr lang="en-US" sz="2400" dirty="0"/>
              <a:t>salt and pepper</a:t>
            </a:r>
            <a:r>
              <a:rPr lang="en-US" dirty="0"/>
              <a:t>" appearance caused by </a:t>
            </a:r>
            <a:r>
              <a:rPr lang="en-US" dirty="0" err="1"/>
              <a:t>osteitis</a:t>
            </a:r>
            <a:r>
              <a:rPr lang="en-US" dirty="0"/>
              <a:t> </a:t>
            </a:r>
            <a:r>
              <a:rPr lang="en-US" dirty="0" err="1"/>
              <a:t>fibrosa</a:t>
            </a:r>
            <a:r>
              <a:rPr lang="en-US" dirty="0"/>
              <a:t> </a:t>
            </a:r>
            <a:r>
              <a:rPr lang="en-US" dirty="0" err="1"/>
              <a:t>cystica</a:t>
            </a:r>
            <a:r>
              <a:rPr lang="en-US" dirty="0"/>
              <a:t> (A). Skull radiograph of same patient six months after removal of the patient's parathyroid adenoma (B). The bones have returned to normal.</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679" y="3733800"/>
            <a:ext cx="56959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597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4373"/>
            <a:ext cx="7258050" cy="1293028"/>
          </a:xfrm>
        </p:spPr>
        <p:txBody>
          <a:bodyPr>
            <a:normAutofit/>
          </a:bodyPr>
          <a:lstStyle/>
          <a:p>
            <a:pPr algn="ctr"/>
            <a:r>
              <a:rPr lang="en-US" b="1" dirty="0"/>
              <a:t>Brown tumors of pelvic bones: Findings on </a:t>
            </a:r>
            <a:r>
              <a:rPr lang="en-US" b="1" dirty="0" smtClean="0"/>
              <a:t>CT</a:t>
            </a:r>
            <a:endParaRPr lang="en-US" dirty="0"/>
          </a:p>
        </p:txBody>
      </p:sp>
      <p:sp>
        <p:nvSpPr>
          <p:cNvPr id="3" name="Content Placeholder 2"/>
          <p:cNvSpPr>
            <a:spLocks noGrp="1"/>
          </p:cNvSpPr>
          <p:nvPr>
            <p:ph idx="1"/>
          </p:nvPr>
        </p:nvSpPr>
        <p:spPr>
          <a:xfrm>
            <a:off x="514350" y="2194561"/>
            <a:ext cx="8115300" cy="777240"/>
          </a:xfrm>
        </p:spPr>
        <p:txBody>
          <a:bodyPr/>
          <a:lstStyle/>
          <a:p>
            <a:r>
              <a:rPr lang="en-US" dirty="0" smtClean="0"/>
              <a:t>The </a:t>
            </a:r>
            <a:r>
              <a:rPr lang="en-US" dirty="0"/>
              <a:t>CT scan of pelvis shows multiple lytic lesions in the pelvis (white arrows) consistent with brown tumors.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1800"/>
            <a:ext cx="4572000" cy="2843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79248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307172"/>
            <a:ext cx="6457950" cy="1293028"/>
          </a:xfrm>
        </p:spPr>
        <p:txBody>
          <a:bodyPr>
            <a:normAutofit/>
          </a:bodyPr>
          <a:lstStyle/>
          <a:p>
            <a:pPr algn="ctr"/>
            <a:r>
              <a:rPr lang="en-US" b="1" dirty="0"/>
              <a:t>Changing presentation of </a:t>
            </a:r>
            <a:r>
              <a:rPr lang="en-US" b="1" dirty="0" smtClean="0"/>
              <a:t>PHPT</a:t>
            </a:r>
            <a:endParaRPr lang="en-US" dirty="0"/>
          </a:p>
        </p:txBody>
      </p:sp>
      <p:sp>
        <p:nvSpPr>
          <p:cNvPr id="2" name="Content Placeholder 1"/>
          <p:cNvSpPr>
            <a:spLocks noGrp="1"/>
          </p:cNvSpPr>
          <p:nvPr>
            <p:ph idx="1"/>
          </p:nvPr>
        </p:nvSpPr>
        <p:spPr>
          <a:xfrm>
            <a:off x="5052694" y="1600200"/>
            <a:ext cx="3938906" cy="49530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b="1" dirty="0" smtClean="0"/>
              <a:t>Different </a:t>
            </a:r>
            <a:r>
              <a:rPr lang="en-US" b="1" dirty="0"/>
              <a:t>patterns of presentation of primary hyperparathyroidism in three different time </a:t>
            </a:r>
            <a:r>
              <a:rPr lang="en-US" b="1" dirty="0" smtClean="0"/>
              <a:t>periods.</a:t>
            </a:r>
          </a:p>
          <a:p>
            <a:r>
              <a:rPr lang="en-US" b="1" dirty="0" smtClean="0"/>
              <a:t>The </a:t>
            </a:r>
            <a:r>
              <a:rPr lang="en-US" b="1" dirty="0"/>
              <a:t>latest survey shows that 80 percent of patients are asymptomatic and discovered incidentally on routine blood </a:t>
            </a:r>
            <a:r>
              <a:rPr lang="en-US" b="1" dirty="0" smtClean="0"/>
              <a:t>screening</a:t>
            </a:r>
          </a:p>
          <a:p>
            <a:r>
              <a:rPr lang="en-US" b="1" dirty="0"/>
              <a:t>B</a:t>
            </a:r>
            <a:r>
              <a:rPr lang="en-US" b="1" dirty="0" smtClean="0"/>
              <a:t>one </a:t>
            </a:r>
            <a:r>
              <a:rPr lang="en-US" b="1" dirty="0"/>
              <a:t>disease (</a:t>
            </a:r>
            <a:r>
              <a:rPr lang="en-US" b="1" dirty="0" err="1"/>
              <a:t>osteitis</a:t>
            </a:r>
            <a:r>
              <a:rPr lang="en-US" b="1" dirty="0"/>
              <a:t> </a:t>
            </a:r>
            <a:r>
              <a:rPr lang="en-US" b="1" dirty="0" err="1"/>
              <a:t>fibrosa</a:t>
            </a:r>
            <a:r>
              <a:rPr lang="en-US" b="1" dirty="0"/>
              <a:t> </a:t>
            </a:r>
            <a:r>
              <a:rPr lang="en-US" b="1" dirty="0" err="1"/>
              <a:t>cystica</a:t>
            </a:r>
            <a:r>
              <a:rPr lang="en-US" b="1" dirty="0"/>
              <a:t>), on the other hand, has virtually disappeared as a presenting symptom. </a:t>
            </a:r>
          </a:p>
        </p:txBody>
      </p:sp>
      <p:pic>
        <p:nvPicPr>
          <p:cNvPr id="4" name="Picture 3"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900295"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8774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6457950" cy="1293028"/>
          </a:xfrm>
        </p:spPr>
        <p:txBody>
          <a:bodyPr/>
          <a:lstStyle/>
          <a:p>
            <a:pPr algn="ctr"/>
            <a:r>
              <a:rPr lang="en-US" b="1" dirty="0" smtClean="0">
                <a:effectLst>
                  <a:outerShdw blurRad="38100" dist="38100" dir="2700000" algn="tl">
                    <a:srgbClr val="000000">
                      <a:alpha val="43137"/>
                    </a:srgbClr>
                  </a:outerShdw>
                </a:effectLst>
              </a:rPr>
              <a:t>Investigations</a:t>
            </a:r>
            <a:endParaRPr lang="en-US"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5762625" cy="3609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873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457200"/>
            <a:ext cx="7990000" cy="5969000"/>
          </a:xfrm>
          <a:prstGeom prst="rect">
            <a:avLst/>
          </a:prstGeom>
        </p:spPr>
      </p:pic>
    </p:spTree>
    <p:extLst>
      <p:ext uri="{BB962C8B-B14F-4D97-AF65-F5344CB8AC3E}">
        <p14:creationId xmlns:p14="http://schemas.microsoft.com/office/powerpoint/2010/main" val="42517888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64373"/>
            <a:ext cx="7562850" cy="1293028"/>
          </a:xfrm>
        </p:spPr>
        <p:txBody>
          <a:bodyPr/>
          <a:lstStyle/>
          <a:p>
            <a:r>
              <a:rPr lang="en-US" b="1" dirty="0"/>
              <a:t>Diagnostic approach to </a:t>
            </a:r>
            <a:r>
              <a:rPr lang="en-US" b="1" dirty="0" err="1"/>
              <a:t>hypercalcemia</a:t>
            </a:r>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1720808" y="2362200"/>
            <a:ext cx="5949992" cy="375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16263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 y="-12357"/>
            <a:ext cx="67488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15000" y="388203"/>
            <a:ext cx="3429000" cy="830997"/>
          </a:xfrm>
          <a:prstGeom prst="rect">
            <a:avLst/>
          </a:prstGeom>
          <a:effectLst>
            <a:reflection blurRad="6350" stA="50000" endA="300" endPos="55000" dir="5400000" sy="-100000" algn="bl" rotWithShape="0"/>
          </a:effectLst>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2400" b="1" dirty="0"/>
              <a:t>Diagnosis of primary hyperparathyroidism</a:t>
            </a:r>
            <a:endParaRPr lang="en-US" sz="2400" dirty="0"/>
          </a:p>
        </p:txBody>
      </p:sp>
      <p:sp>
        <p:nvSpPr>
          <p:cNvPr id="3" name="TextBox 2"/>
          <p:cNvSpPr txBox="1"/>
          <p:nvPr/>
        </p:nvSpPr>
        <p:spPr>
          <a:xfrm>
            <a:off x="5105400" y="5334000"/>
            <a:ext cx="38862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t>Ca/Cr clearance ratio  =  [24-hour urine Ca  x  serum Cr]  ÷  [serum Ca  x  24-hour urine Cr]</a:t>
            </a:r>
          </a:p>
        </p:txBody>
      </p:sp>
      <p:sp>
        <p:nvSpPr>
          <p:cNvPr id="4" name="TextBox 3"/>
          <p:cNvSpPr txBox="1"/>
          <p:nvPr/>
        </p:nvSpPr>
        <p:spPr>
          <a:xfrm>
            <a:off x="1066800" y="2590800"/>
            <a:ext cx="54864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a:t>The major feature that distinguishes FHH from PHPT is a low urine calcium excretion and calcium/creatinine (Ca/Cr) clearance ratio </a:t>
            </a:r>
          </a:p>
        </p:txBody>
      </p:sp>
      <p:sp>
        <p:nvSpPr>
          <p:cNvPr id="5" name="TextBox 4"/>
          <p:cNvSpPr txBox="1"/>
          <p:nvPr/>
        </p:nvSpPr>
        <p:spPr>
          <a:xfrm>
            <a:off x="1066800" y="2603157"/>
            <a:ext cx="54864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a:t>It is important to make this distinction, however, because FHH is a benign inherited condition that typically does not require </a:t>
            </a:r>
            <a:r>
              <a:rPr lang="en-US" dirty="0" err="1"/>
              <a:t>parathyroidectomy</a:t>
            </a:r>
            <a:r>
              <a:rPr lang="en-US" dirty="0"/>
              <a:t>, nor will it be cured by it.</a:t>
            </a:r>
          </a:p>
        </p:txBody>
      </p:sp>
    </p:spTree>
    <p:extLst>
      <p:ext uri="{BB962C8B-B14F-4D97-AF65-F5344CB8AC3E}">
        <p14:creationId xmlns:p14="http://schemas.microsoft.com/office/powerpoint/2010/main" val="2999888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1066800" y="431800"/>
            <a:ext cx="7188200" cy="596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3368" t="8512" r="3493" b="7916"/>
          <a:stretch/>
        </p:blipFill>
        <p:spPr>
          <a:xfrm>
            <a:off x="4700860" y="857764"/>
            <a:ext cx="3562759" cy="940243"/>
          </a:xfrm>
          <a:prstGeom prst="rect">
            <a:avLst/>
          </a:prstGeom>
        </p:spPr>
      </p:pic>
    </p:spTree>
    <p:extLst>
      <p:ext uri="{BB962C8B-B14F-4D97-AF65-F5344CB8AC3E}">
        <p14:creationId xmlns:p14="http://schemas.microsoft.com/office/powerpoint/2010/main" val="489143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4972050" cy="1293028"/>
          </a:xfrm>
        </p:spPr>
        <p:txBody>
          <a:bodyPr/>
          <a:lstStyle/>
          <a:p>
            <a:pPr algn="ctr"/>
            <a:r>
              <a:rPr lang="en-US" b="1" dirty="0"/>
              <a:t>Drugs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6339943"/>
              </p:ext>
            </p:extLst>
          </p:nvPr>
        </p:nvGraphicFramePr>
        <p:xfrm>
          <a:off x="152400" y="1981200"/>
          <a:ext cx="8839200" cy="312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4867870"/>
            <a:ext cx="8458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 </a:t>
            </a:r>
            <a:r>
              <a:rPr lang="en-US" sz="2000" b="1" dirty="0" smtClean="0"/>
              <a:t>Persistent </a:t>
            </a:r>
            <a:r>
              <a:rPr lang="en-US" sz="2000" b="1" dirty="0" err="1" smtClean="0"/>
              <a:t>hypercalcemia</a:t>
            </a:r>
            <a:r>
              <a:rPr lang="en-US" sz="2000" b="1" dirty="0" smtClean="0"/>
              <a:t> (with elevated or high-normal PTH) after drug withdrawal suggests that the thiazide has unmasked PHPT.</a:t>
            </a:r>
          </a:p>
        </p:txBody>
      </p:sp>
    </p:spTree>
    <p:extLst>
      <p:ext uri="{BB962C8B-B14F-4D97-AF65-F5344CB8AC3E}">
        <p14:creationId xmlns:p14="http://schemas.microsoft.com/office/powerpoint/2010/main" val="534016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457950" cy="1293028"/>
          </a:xfrm>
        </p:spPr>
        <p:txBody>
          <a:bodyPr/>
          <a:lstStyle/>
          <a:p>
            <a:pPr algn="ctr"/>
            <a:r>
              <a:rPr lang="en-US" b="1" dirty="0" smtClean="0"/>
              <a:t>DRUGS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4433022"/>
              </p:ext>
            </p:extLst>
          </p:nvPr>
        </p:nvGraphicFramePr>
        <p:xfrm>
          <a:off x="0" y="1295400"/>
          <a:ext cx="9067800"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53065" y="4191000"/>
            <a:ext cx="6858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t>Following discontinuation, the serum calcium concentration is more likely to normalize if the duration of lithium use had been relatively short (</a:t>
            </a:r>
            <a:r>
              <a:rPr lang="en-US" b="1" dirty="0" err="1" smtClean="0"/>
              <a:t>eg</a:t>
            </a:r>
            <a:r>
              <a:rPr lang="en-US" b="1" dirty="0" smtClean="0"/>
              <a:t>, less than a few years), but less likely if it had been longer (</a:t>
            </a:r>
            <a:r>
              <a:rPr lang="en-US" b="1" dirty="0" err="1" smtClean="0"/>
              <a:t>eg</a:t>
            </a:r>
            <a:r>
              <a:rPr lang="en-US" b="1" dirty="0" smtClean="0"/>
              <a:t>, more than 10 years). </a:t>
            </a:r>
          </a:p>
        </p:txBody>
      </p:sp>
    </p:spTree>
    <p:extLst>
      <p:ext uri="{BB962C8B-B14F-4D97-AF65-F5344CB8AC3E}">
        <p14:creationId xmlns:p14="http://schemas.microsoft.com/office/powerpoint/2010/main" val="3096720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743200"/>
            <a:ext cx="8115299" cy="812268"/>
          </a:xfrm>
          <a:effectLst>
            <a:outerShdw blurRad="57150" dist="19050" dir="5400000" algn="ctr" rotWithShape="0">
              <a:srgbClr val="000000">
                <a:alpha val="48000"/>
              </a:srgbClr>
            </a:outerShdw>
            <a:reflection blurRad="6350" stA="50000" endA="300" endPos="55500" dist="50800" dir="5400000" sy="-100000" algn="bl" rotWithShape="0"/>
          </a:effectLst>
        </p:spPr>
        <p:style>
          <a:lnRef idx="0">
            <a:schemeClr val="dk1"/>
          </a:lnRef>
          <a:fillRef idx="3">
            <a:schemeClr val="dk1"/>
          </a:fillRef>
          <a:effectRef idx="3">
            <a:schemeClr val="dk1"/>
          </a:effectRef>
          <a:fontRef idx="minor">
            <a:schemeClr val="lt1"/>
          </a:fontRef>
        </p:style>
        <p:txBody>
          <a:bodyPr/>
          <a:lstStyle/>
          <a:p>
            <a:pPr algn="ctr"/>
            <a:r>
              <a:rPr lang="en-US" dirty="0" smtClean="0"/>
              <a:t>Management of PHPT</a:t>
            </a:r>
            <a:endParaRPr lang="en-US" dirty="0"/>
          </a:p>
        </p:txBody>
      </p:sp>
    </p:spTree>
    <p:extLst>
      <p:ext uri="{BB962C8B-B14F-4D97-AF65-F5344CB8AC3E}">
        <p14:creationId xmlns:p14="http://schemas.microsoft.com/office/powerpoint/2010/main" val="56244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28746115"/>
              </p:ext>
            </p:extLst>
          </p:nvPr>
        </p:nvGraphicFramePr>
        <p:xfrm>
          <a:off x="533400" y="2971800"/>
          <a:ext cx="8115300" cy="21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10200" y="0"/>
            <a:ext cx="3733800" cy="2487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489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457950" cy="1293028"/>
          </a:xfrm>
        </p:spPr>
        <p:txBody>
          <a:bodyPr/>
          <a:lstStyle/>
          <a:p>
            <a:pPr algn="ctr"/>
            <a:r>
              <a:rPr lang="en-US" dirty="0" smtClean="0"/>
              <a:t>Indications for surgery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5721154"/>
              </p:ext>
            </p:extLst>
          </p:nvPr>
        </p:nvGraphicFramePr>
        <p:xfrm>
          <a:off x="533400" y="1600200"/>
          <a:ext cx="8115300" cy="336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4081" y="5029200"/>
            <a:ext cx="8001000"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b="1" dirty="0" err="1">
                <a:solidFill>
                  <a:schemeClr val="bg1"/>
                </a:solidFill>
              </a:rPr>
              <a:t>Normocalcemic</a:t>
            </a:r>
            <a:r>
              <a:rPr lang="en-US" sz="1600" b="1" dirty="0">
                <a:solidFill>
                  <a:schemeClr val="bg1"/>
                </a:solidFill>
              </a:rPr>
              <a:t> PHPT </a:t>
            </a:r>
            <a:endParaRPr lang="en-US" sz="1600" b="1" dirty="0" smtClean="0">
              <a:solidFill>
                <a:schemeClr val="bg1"/>
              </a:solidFill>
            </a:endParaRPr>
          </a:p>
          <a:p>
            <a:r>
              <a:rPr lang="en-US" sz="1600" b="1" dirty="0" smtClean="0">
                <a:solidFill>
                  <a:schemeClr val="bg1"/>
                </a:solidFill>
              </a:rPr>
              <a:t>Indications </a:t>
            </a:r>
            <a:r>
              <a:rPr lang="en-US" sz="1600" b="1" dirty="0">
                <a:solidFill>
                  <a:schemeClr val="bg1"/>
                </a:solidFill>
              </a:rPr>
              <a:t>for operative </a:t>
            </a:r>
            <a:r>
              <a:rPr lang="en-US" sz="1600" b="1" dirty="0" smtClean="0">
                <a:solidFill>
                  <a:schemeClr val="bg1"/>
                </a:solidFill>
              </a:rPr>
              <a:t>intervention are </a:t>
            </a:r>
            <a:r>
              <a:rPr lang="en-US" sz="1600" b="1" dirty="0">
                <a:solidFill>
                  <a:schemeClr val="bg1"/>
                </a:solidFill>
              </a:rPr>
              <a:t>not defined, and currently it is not recommended to use the same criteria used for patients with asymptomatic </a:t>
            </a:r>
            <a:r>
              <a:rPr lang="en-US" sz="1600" b="1" dirty="0" err="1">
                <a:solidFill>
                  <a:schemeClr val="bg1"/>
                </a:solidFill>
              </a:rPr>
              <a:t>hypercalcemic</a:t>
            </a:r>
            <a:r>
              <a:rPr lang="en-US" sz="1600" b="1" dirty="0">
                <a:solidFill>
                  <a:schemeClr val="bg1"/>
                </a:solidFill>
              </a:rPr>
              <a:t> </a:t>
            </a:r>
            <a:r>
              <a:rPr lang="en-US" sz="1600" b="1" dirty="0" smtClean="0">
                <a:solidFill>
                  <a:schemeClr val="bg1"/>
                </a:solidFill>
              </a:rPr>
              <a:t>PHPT.</a:t>
            </a:r>
            <a:endParaRPr lang="en-US" sz="1600" b="1" dirty="0">
              <a:solidFill>
                <a:schemeClr val="bg1"/>
              </a:solidFill>
            </a:endParaRPr>
          </a:p>
        </p:txBody>
      </p:sp>
    </p:spTree>
    <p:extLst>
      <p:ext uri="{BB962C8B-B14F-4D97-AF65-F5344CB8AC3E}">
        <p14:creationId xmlns:p14="http://schemas.microsoft.com/office/powerpoint/2010/main" val="3719096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Surgery in SYMPTOMATIC patients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0631585"/>
              </p:ext>
            </p:extLst>
          </p:nvPr>
        </p:nvGraphicFramePr>
        <p:xfrm>
          <a:off x="514350" y="2194561"/>
          <a:ext cx="8115300" cy="138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4400" y="3886200"/>
            <a:ext cx="3276600" cy="1754326"/>
          </a:xfrm>
          <a:prstGeom prst="rect">
            <a:avLst/>
          </a:prstGeom>
          <a:effectLst>
            <a:outerShdw blurRad="57150" dist="19050" dir="5400000" algn="ctr" rotWithShape="0">
              <a:srgbClr val="000000">
                <a:alpha val="48000"/>
              </a:srgbClr>
            </a:outerShdw>
            <a:reflection blurRad="6350" stA="50000" endA="300" endPos="38500" dist="50800" dir="5400000" sy="-100000" algn="bl" rotWithShape="0"/>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chemeClr val="bg1"/>
                </a:solidFill>
              </a:rPr>
              <a:t>Because of the largely subjective nature of these symptoms, the distinction between asymptomatic and symptomatic PHPT is not always clear-cut.</a:t>
            </a:r>
          </a:p>
        </p:txBody>
      </p:sp>
      <p:sp>
        <p:nvSpPr>
          <p:cNvPr id="5" name="TextBox 4"/>
          <p:cNvSpPr txBox="1"/>
          <p:nvPr/>
        </p:nvSpPr>
        <p:spPr>
          <a:xfrm>
            <a:off x="5029200" y="4163198"/>
            <a:ext cx="2667000" cy="1477328"/>
          </a:xfrm>
          <a:prstGeom prst="rect">
            <a:avLst/>
          </a:prstGeom>
          <a:effectLst>
            <a:outerShdw blurRad="57150" dist="19050" dir="5400000" algn="ctr" rotWithShape="0">
              <a:srgbClr val="000000">
                <a:alpha val="48000"/>
              </a:srgbClr>
            </a:outerShdw>
            <a:reflection blurRad="6350" stA="50000" endA="300" endPos="38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solidFill>
                  <a:schemeClr val="bg1"/>
                </a:solidFill>
              </a:rPr>
              <a:t>Nonspecific neuropsychiatric symptoms alone are not indications for surgery.</a:t>
            </a:r>
          </a:p>
        </p:txBody>
      </p:sp>
    </p:spTree>
    <p:extLst>
      <p:ext uri="{BB962C8B-B14F-4D97-AF65-F5344CB8AC3E}">
        <p14:creationId xmlns:p14="http://schemas.microsoft.com/office/powerpoint/2010/main" val="4167533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515"/>
          <a:stretch/>
        </p:blipFill>
        <p:spPr bwMode="auto">
          <a:xfrm>
            <a:off x="0" y="0"/>
            <a:ext cx="9144000"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14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86650" cy="1295400"/>
          </a:xfrm>
        </p:spPr>
        <p:txBody>
          <a:bodyPr/>
          <a:lstStyle/>
          <a:p>
            <a:r>
              <a:rPr lang="en-US" b="1" dirty="0"/>
              <a:t>Causes of </a:t>
            </a:r>
            <a:r>
              <a:rPr lang="en-US" b="1" dirty="0" err="1"/>
              <a:t>hypercalcemia</a:t>
            </a:r>
            <a:endParaRPr lang="en-US" dirty="0"/>
          </a:p>
        </p:txBody>
      </p:sp>
      <p:sp>
        <p:nvSpPr>
          <p:cNvPr id="3" name="Text Placeholder 2"/>
          <p:cNvSpPr>
            <a:spLocks noGrp="1"/>
          </p:cNvSpPr>
          <p:nvPr>
            <p:ph type="body" idx="1"/>
          </p:nvPr>
        </p:nvSpPr>
        <p:spPr>
          <a:xfrm>
            <a:off x="457200" y="914400"/>
            <a:ext cx="3809993" cy="823912"/>
          </a:xfrm>
        </p:spPr>
        <p:txBody>
          <a:bodyPr>
            <a:normAutofit/>
          </a:bodyPr>
          <a:lstStyle/>
          <a:p>
            <a:r>
              <a:rPr lang="en-US" sz="2400" b="1" dirty="0" smtClean="0"/>
              <a:t>Parathyroid Mediated</a:t>
            </a:r>
            <a:endParaRPr lang="en-US" sz="2400" dirty="0"/>
          </a:p>
        </p:txBody>
      </p:sp>
      <p:sp>
        <p:nvSpPr>
          <p:cNvPr id="4" name="Content Placeholder 3"/>
          <p:cNvSpPr>
            <a:spLocks noGrp="1"/>
          </p:cNvSpPr>
          <p:nvPr>
            <p:ph sz="half" idx="2"/>
          </p:nvPr>
        </p:nvSpPr>
        <p:spPr>
          <a:xfrm>
            <a:off x="514350" y="2057400"/>
            <a:ext cx="3983831" cy="4161287"/>
          </a:xfrm>
        </p:spPr>
        <p:txBody>
          <a:bodyPr>
            <a:normAutofit fontScale="92500"/>
          </a:bodyPr>
          <a:lstStyle/>
          <a:p>
            <a:r>
              <a:rPr lang="en-US" b="1" dirty="0"/>
              <a:t>Primary hyperparathyroidism (sporadic)</a:t>
            </a:r>
            <a:r>
              <a:rPr lang="en-US" dirty="0"/>
              <a:t>	</a:t>
            </a:r>
          </a:p>
          <a:p>
            <a:r>
              <a:rPr lang="en-US" b="1" dirty="0"/>
              <a:t>Inherited variants</a:t>
            </a:r>
            <a:r>
              <a:rPr lang="en-US" dirty="0"/>
              <a:t>	</a:t>
            </a:r>
          </a:p>
          <a:p>
            <a:pPr lvl="1"/>
            <a:r>
              <a:rPr lang="en-US" dirty="0" smtClean="0"/>
              <a:t>MEN </a:t>
            </a:r>
            <a:r>
              <a:rPr lang="en-US" dirty="0"/>
              <a:t>syndromes	</a:t>
            </a:r>
          </a:p>
          <a:p>
            <a:pPr lvl="1"/>
            <a:r>
              <a:rPr lang="en-US" dirty="0"/>
              <a:t>Familial isolated hyperparathyroidism	</a:t>
            </a:r>
          </a:p>
          <a:p>
            <a:pPr lvl="1"/>
            <a:r>
              <a:rPr lang="pl-PL" dirty="0" err="1"/>
              <a:t>Hyperparathyroidism</a:t>
            </a:r>
            <a:r>
              <a:rPr lang="pl-PL" dirty="0"/>
              <a:t>-jaw tumor </a:t>
            </a:r>
            <a:r>
              <a:rPr lang="pl-PL" dirty="0" err="1"/>
              <a:t>syndrome</a:t>
            </a:r>
            <a:r>
              <a:rPr lang="pl-PL" dirty="0"/>
              <a:t>	</a:t>
            </a:r>
          </a:p>
          <a:p>
            <a:r>
              <a:rPr lang="en-US" b="1" dirty="0"/>
              <a:t>Familial </a:t>
            </a:r>
            <a:r>
              <a:rPr lang="en-US" b="1" dirty="0" err="1"/>
              <a:t>hypocalciuric</a:t>
            </a:r>
            <a:r>
              <a:rPr lang="en-US" b="1" dirty="0"/>
              <a:t> </a:t>
            </a:r>
            <a:r>
              <a:rPr lang="en-US" b="1" dirty="0" err="1"/>
              <a:t>hypercalcemia</a:t>
            </a:r>
            <a:r>
              <a:rPr lang="en-US" dirty="0"/>
              <a:t>	</a:t>
            </a:r>
          </a:p>
          <a:p>
            <a:r>
              <a:rPr lang="en-US" b="1" dirty="0"/>
              <a:t>Tertiary hyperparathyroidism (renal failure)	</a:t>
            </a:r>
          </a:p>
          <a:p>
            <a:endParaRPr lang="en-US" dirty="0"/>
          </a:p>
        </p:txBody>
      </p:sp>
      <p:sp>
        <p:nvSpPr>
          <p:cNvPr id="5" name="Text Placeholder 4"/>
          <p:cNvSpPr>
            <a:spLocks noGrp="1"/>
          </p:cNvSpPr>
          <p:nvPr>
            <p:ph type="body" sz="quarter" idx="3"/>
          </p:nvPr>
        </p:nvSpPr>
        <p:spPr>
          <a:xfrm>
            <a:off x="4572000" y="914400"/>
            <a:ext cx="4191000" cy="823912"/>
          </a:xfrm>
        </p:spPr>
        <p:txBody>
          <a:bodyPr>
            <a:normAutofit/>
          </a:bodyPr>
          <a:lstStyle/>
          <a:p>
            <a:r>
              <a:rPr lang="en-US" sz="2400" b="1" dirty="0" smtClean="0"/>
              <a:t>Non-parathyroid Mediated</a:t>
            </a:r>
            <a:endParaRPr lang="en-US" sz="2400" dirty="0"/>
          </a:p>
        </p:txBody>
      </p:sp>
      <p:sp>
        <p:nvSpPr>
          <p:cNvPr id="6" name="Content Placeholder 5"/>
          <p:cNvSpPr>
            <a:spLocks noGrp="1"/>
          </p:cNvSpPr>
          <p:nvPr>
            <p:ph sz="quarter" idx="4"/>
          </p:nvPr>
        </p:nvSpPr>
        <p:spPr>
          <a:xfrm>
            <a:off x="4629150" y="2057400"/>
            <a:ext cx="4000500" cy="4161287"/>
          </a:xfrm>
        </p:spPr>
        <p:txBody>
          <a:bodyPr>
            <a:normAutofit lnSpcReduction="10000"/>
          </a:bodyPr>
          <a:lstStyle/>
          <a:p>
            <a:r>
              <a:rPr lang="en-US" b="1" dirty="0" err="1"/>
              <a:t>Hypercalcemia</a:t>
            </a:r>
            <a:r>
              <a:rPr lang="en-US" b="1" dirty="0"/>
              <a:t> of malignancy</a:t>
            </a:r>
            <a:r>
              <a:rPr lang="en-US" dirty="0"/>
              <a:t>	</a:t>
            </a:r>
          </a:p>
          <a:p>
            <a:pPr lvl="1"/>
            <a:r>
              <a:rPr lang="hr-HR" dirty="0"/>
              <a:t>PTHrp	</a:t>
            </a:r>
          </a:p>
          <a:p>
            <a:pPr lvl="1"/>
            <a:r>
              <a:rPr lang="en-US" dirty="0"/>
              <a:t>Increased </a:t>
            </a:r>
            <a:r>
              <a:rPr lang="en-US" dirty="0" err="1" smtClean="0"/>
              <a:t>calcitriol</a:t>
            </a:r>
            <a:endParaRPr lang="en-US" dirty="0"/>
          </a:p>
          <a:p>
            <a:pPr lvl="1"/>
            <a:r>
              <a:rPr lang="en-US" dirty="0" err="1" smtClean="0"/>
              <a:t>Osteolytic</a:t>
            </a:r>
            <a:r>
              <a:rPr lang="en-US" dirty="0" smtClean="0"/>
              <a:t> </a:t>
            </a:r>
            <a:r>
              <a:rPr lang="en-US" dirty="0"/>
              <a:t>bone metastases and local cytokines	</a:t>
            </a:r>
          </a:p>
          <a:p>
            <a:r>
              <a:rPr lang="en-US" b="1" dirty="0"/>
              <a:t>Vitamin D intoxication</a:t>
            </a:r>
            <a:r>
              <a:rPr lang="en-US" dirty="0"/>
              <a:t>	</a:t>
            </a:r>
          </a:p>
          <a:p>
            <a:r>
              <a:rPr lang="fr-FR" b="1" dirty="0" err="1"/>
              <a:t>Chronic</a:t>
            </a:r>
            <a:r>
              <a:rPr lang="fr-FR" b="1" dirty="0"/>
              <a:t> </a:t>
            </a:r>
            <a:r>
              <a:rPr lang="fr-FR" b="1" dirty="0" err="1"/>
              <a:t>granulomatous</a:t>
            </a:r>
            <a:r>
              <a:rPr lang="fr-FR" b="1" dirty="0"/>
              <a:t> </a:t>
            </a:r>
            <a:r>
              <a:rPr lang="fr-FR" b="1" dirty="0" err="1"/>
              <a:t>disorders</a:t>
            </a:r>
            <a:r>
              <a:rPr lang="fr-FR" dirty="0"/>
              <a:t>	</a:t>
            </a:r>
          </a:p>
          <a:p>
            <a:pPr lvl="1"/>
            <a:r>
              <a:rPr lang="en-US" dirty="0"/>
              <a:t>Increased </a:t>
            </a:r>
            <a:r>
              <a:rPr lang="en-US" dirty="0" err="1"/>
              <a:t>calcitriol</a:t>
            </a:r>
            <a:r>
              <a:rPr lang="en-US" dirty="0"/>
              <a:t> (activation of </a:t>
            </a:r>
            <a:r>
              <a:rPr lang="en-US" dirty="0" err="1"/>
              <a:t>extrarenal</a:t>
            </a:r>
            <a:r>
              <a:rPr lang="en-US" dirty="0"/>
              <a:t> 1-alpha-hydroxylase)	</a:t>
            </a:r>
          </a:p>
          <a:p>
            <a:endParaRPr lang="en-US" dirty="0"/>
          </a:p>
        </p:txBody>
      </p:sp>
    </p:spTree>
    <p:extLst>
      <p:ext uri="{BB962C8B-B14F-4D97-AF65-F5344CB8AC3E}">
        <p14:creationId xmlns:p14="http://schemas.microsoft.com/office/powerpoint/2010/main" val="2172769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2034014"/>
              </p:ext>
            </p:extLst>
          </p:nvPr>
        </p:nvGraphicFramePr>
        <p:xfrm>
          <a:off x="685800" y="1447800"/>
          <a:ext cx="81153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4223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373"/>
            <a:ext cx="9372600" cy="1293028"/>
          </a:xfrm>
        </p:spPr>
        <p:txBody>
          <a:bodyPr/>
          <a:lstStyle/>
          <a:p>
            <a:pPr algn="ctr"/>
            <a:r>
              <a:rPr lang="en-US" b="1" dirty="0" err="1"/>
              <a:t>Nonoperative</a:t>
            </a:r>
            <a:r>
              <a:rPr lang="en-US" b="1" dirty="0"/>
              <a:t> management</a:t>
            </a:r>
            <a:r>
              <a:rPr lang="en-US"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5748906"/>
              </p:ext>
            </p:extLst>
          </p:nvPr>
        </p:nvGraphicFramePr>
        <p:xfrm>
          <a:off x="514350" y="2194560"/>
          <a:ext cx="81153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09600" y="2209800"/>
            <a:ext cx="4419600" cy="523220"/>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Preventive measures</a:t>
            </a:r>
          </a:p>
        </p:txBody>
      </p:sp>
    </p:spTree>
    <p:extLst>
      <p:ext uri="{BB962C8B-B14F-4D97-AF65-F5344CB8AC3E}">
        <p14:creationId xmlns:p14="http://schemas.microsoft.com/office/powerpoint/2010/main" val="1534507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4743179"/>
              </p:ext>
            </p:extLst>
          </p:nvPr>
        </p:nvGraphicFramePr>
        <p:xfrm>
          <a:off x="148281" y="1447800"/>
          <a:ext cx="89916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912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Monitoring</a:t>
            </a:r>
            <a:endParaRPr lang="en-US" dirty="0"/>
          </a:p>
        </p:txBody>
      </p:sp>
      <p:sp>
        <p:nvSpPr>
          <p:cNvPr id="3" name="Text Placeholder 2"/>
          <p:cNvSpPr>
            <a:spLocks noGrp="1"/>
          </p:cNvSpPr>
          <p:nvPr>
            <p:ph type="body" idx="1"/>
          </p:nvPr>
        </p:nvSpPr>
        <p:spPr>
          <a:xfrm>
            <a:off x="685807" y="2438400"/>
            <a:ext cx="3809993" cy="569314"/>
          </a:xfrm>
        </p:spPr>
        <p:style>
          <a:lnRef idx="1">
            <a:schemeClr val="dk1"/>
          </a:lnRef>
          <a:fillRef idx="3">
            <a:schemeClr val="dk1"/>
          </a:fillRef>
          <a:effectRef idx="2">
            <a:schemeClr val="dk1"/>
          </a:effectRef>
          <a:fontRef idx="minor">
            <a:schemeClr val="lt1"/>
          </a:fontRef>
        </p:style>
        <p:txBody>
          <a:bodyPr/>
          <a:lstStyle/>
          <a:p>
            <a:pPr algn="ctr"/>
            <a:r>
              <a:rPr lang="en-US" dirty="0" smtClean="0"/>
              <a:t>Annually</a:t>
            </a:r>
            <a:endParaRPr lang="en-US" dirty="0"/>
          </a:p>
        </p:txBody>
      </p:sp>
      <p:sp>
        <p:nvSpPr>
          <p:cNvPr id="4" name="Content Placeholder 3"/>
          <p:cNvSpPr>
            <a:spLocks noGrp="1"/>
          </p:cNvSpPr>
          <p:nvPr>
            <p:ph sz="half" idx="2"/>
          </p:nvPr>
        </p:nvSpPr>
        <p:spPr/>
        <p:txBody>
          <a:bodyPr/>
          <a:lstStyle/>
          <a:p>
            <a:r>
              <a:rPr lang="en-US" dirty="0"/>
              <a:t>S</a:t>
            </a:r>
            <a:r>
              <a:rPr lang="en-US" dirty="0" smtClean="0"/>
              <a:t>erum calcium</a:t>
            </a:r>
          </a:p>
          <a:p>
            <a:r>
              <a:rPr lang="en-US" dirty="0"/>
              <a:t>C</a:t>
            </a:r>
            <a:r>
              <a:rPr lang="en-US" dirty="0" smtClean="0"/>
              <a:t>reatinine </a:t>
            </a:r>
          </a:p>
          <a:p>
            <a:r>
              <a:rPr lang="en-US" dirty="0" err="1" smtClean="0"/>
              <a:t>eGFR</a:t>
            </a:r>
            <a:endParaRPr lang="en-US" dirty="0"/>
          </a:p>
        </p:txBody>
      </p:sp>
      <p:sp>
        <p:nvSpPr>
          <p:cNvPr id="5" name="Text Placeholder 4"/>
          <p:cNvSpPr>
            <a:spLocks noGrp="1"/>
          </p:cNvSpPr>
          <p:nvPr>
            <p:ph type="body" sz="quarter" idx="3"/>
          </p:nvPr>
        </p:nvSpPr>
        <p:spPr>
          <a:xfrm>
            <a:off x="4800600" y="2438400"/>
            <a:ext cx="3829050" cy="569314"/>
          </a:xfrm>
        </p:spPr>
        <p:style>
          <a:lnRef idx="1">
            <a:schemeClr val="dk1"/>
          </a:lnRef>
          <a:fillRef idx="3">
            <a:schemeClr val="dk1"/>
          </a:fillRef>
          <a:effectRef idx="2">
            <a:schemeClr val="dk1"/>
          </a:effectRef>
          <a:fontRef idx="minor">
            <a:schemeClr val="lt1"/>
          </a:fontRef>
        </p:style>
        <p:txBody>
          <a:bodyPr/>
          <a:lstStyle/>
          <a:p>
            <a:pPr algn="ctr"/>
            <a:r>
              <a:rPr lang="en-US" dirty="0" smtClean="0"/>
              <a:t>1-2 Years</a:t>
            </a:r>
            <a:endParaRPr lang="en-US" dirty="0"/>
          </a:p>
        </p:txBody>
      </p:sp>
      <p:sp>
        <p:nvSpPr>
          <p:cNvPr id="6" name="Content Placeholder 5"/>
          <p:cNvSpPr>
            <a:spLocks noGrp="1"/>
          </p:cNvSpPr>
          <p:nvPr>
            <p:ph sz="quarter" idx="4"/>
          </p:nvPr>
        </p:nvSpPr>
        <p:spPr/>
        <p:txBody>
          <a:bodyPr/>
          <a:lstStyle/>
          <a:p>
            <a:r>
              <a:rPr lang="en-US" dirty="0"/>
              <a:t>B</a:t>
            </a:r>
            <a:r>
              <a:rPr lang="en-US" dirty="0" smtClean="0"/>
              <a:t>one </a:t>
            </a:r>
            <a:r>
              <a:rPr lang="en-US" dirty="0"/>
              <a:t>density (hip, spine, and forearm)</a:t>
            </a:r>
          </a:p>
        </p:txBody>
      </p:sp>
    </p:spTree>
    <p:extLst>
      <p:ext uri="{BB962C8B-B14F-4D97-AF65-F5344CB8AC3E}">
        <p14:creationId xmlns:p14="http://schemas.microsoft.com/office/powerpoint/2010/main" val="784169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457950" cy="1293028"/>
          </a:xfrm>
        </p:spPr>
        <p:txBody>
          <a:bodyPr/>
          <a:lstStyle/>
          <a:p>
            <a:pPr algn="ctr"/>
            <a:r>
              <a:rPr lang="en-US" b="1" dirty="0"/>
              <a:t>POOR SURGICAL CANDIDATES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168006"/>
              </p:ext>
            </p:extLst>
          </p:nvPr>
        </p:nvGraphicFramePr>
        <p:xfrm>
          <a:off x="457200" y="1828800"/>
          <a:ext cx="8115300" cy="4154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14800" y="2590800"/>
            <a:ext cx="2209800" cy="381000"/>
          </a:xfrm>
          <a:prstGeom prst="rect">
            <a:avLst/>
          </a:prstGeom>
          <a:noFill/>
        </p:spPr>
        <p:txBody>
          <a:bodyPr wrap="square" rtlCol="0">
            <a:spAutoFit/>
          </a:bodyPr>
          <a:lstStyle/>
          <a:p>
            <a:endParaRPr lang="en-US" dirty="0"/>
          </a:p>
        </p:txBody>
      </p:sp>
      <p:sp>
        <p:nvSpPr>
          <p:cNvPr id="6" name="TextBox 5"/>
          <p:cNvSpPr txBox="1"/>
          <p:nvPr/>
        </p:nvSpPr>
        <p:spPr>
          <a:xfrm>
            <a:off x="4081849" y="1944469"/>
            <a:ext cx="3962400" cy="646331"/>
          </a:xfrm>
          <a:prstGeom prst="rect">
            <a:avLst/>
          </a:prstGeom>
          <a:noFill/>
        </p:spPr>
        <p:txBody>
          <a:bodyPr wrap="square" rtlCol="0">
            <a:spAutoFit/>
          </a:bodyPr>
          <a:lstStyle/>
          <a:p>
            <a:pPr lvl="0"/>
            <a:r>
              <a:rPr lang="en-US" b="1" dirty="0">
                <a:solidFill>
                  <a:schemeClr val="bg1"/>
                </a:solidFill>
              </a:rPr>
              <a:t>U</a:t>
            </a:r>
            <a:r>
              <a:rPr lang="en-US" b="1" dirty="0" smtClean="0">
                <a:solidFill>
                  <a:schemeClr val="bg1"/>
                </a:solidFill>
              </a:rPr>
              <a:t>se </a:t>
            </a:r>
            <a:r>
              <a:rPr lang="en-US" b="1" dirty="0" err="1" smtClean="0">
                <a:solidFill>
                  <a:schemeClr val="bg1"/>
                </a:solidFill>
              </a:rPr>
              <a:t>cinacalcet</a:t>
            </a:r>
            <a:r>
              <a:rPr lang="en-US" b="1" dirty="0" smtClean="0">
                <a:solidFill>
                  <a:schemeClr val="bg1"/>
                </a:solidFill>
              </a:rPr>
              <a:t>  rather than bisphosphonates</a:t>
            </a:r>
          </a:p>
        </p:txBody>
      </p:sp>
      <p:sp>
        <p:nvSpPr>
          <p:cNvPr id="7" name="TextBox 6"/>
          <p:cNvSpPr txBox="1"/>
          <p:nvPr/>
        </p:nvSpPr>
        <p:spPr>
          <a:xfrm>
            <a:off x="4114800" y="3091934"/>
            <a:ext cx="3212757" cy="369332"/>
          </a:xfrm>
          <a:prstGeom prst="rect">
            <a:avLst/>
          </a:prstGeom>
          <a:noFill/>
        </p:spPr>
        <p:txBody>
          <a:bodyPr wrap="square" rtlCol="0">
            <a:spAutoFit/>
          </a:bodyPr>
          <a:lstStyle/>
          <a:p>
            <a:r>
              <a:rPr lang="en-US" b="1" dirty="0" smtClean="0">
                <a:solidFill>
                  <a:schemeClr val="bg1"/>
                </a:solidFill>
              </a:rPr>
              <a:t>Use bisphosphonates</a:t>
            </a:r>
          </a:p>
        </p:txBody>
      </p:sp>
      <p:sp>
        <p:nvSpPr>
          <p:cNvPr id="8" name="TextBox 7"/>
          <p:cNvSpPr txBox="1"/>
          <p:nvPr/>
        </p:nvSpPr>
        <p:spPr>
          <a:xfrm>
            <a:off x="4094204" y="4114800"/>
            <a:ext cx="3810000" cy="646331"/>
          </a:xfrm>
          <a:prstGeom prst="rect">
            <a:avLst/>
          </a:prstGeom>
          <a:noFill/>
        </p:spPr>
        <p:txBody>
          <a:bodyPr wrap="square" rtlCol="0">
            <a:spAutoFit/>
          </a:bodyPr>
          <a:lstStyle/>
          <a:p>
            <a:pPr lvl="0"/>
            <a:r>
              <a:rPr lang="en-US" b="1" dirty="0">
                <a:solidFill>
                  <a:schemeClr val="bg1"/>
                </a:solidFill>
              </a:rPr>
              <a:t>D</a:t>
            </a:r>
            <a:r>
              <a:rPr lang="en-US" b="1" dirty="0" smtClean="0">
                <a:solidFill>
                  <a:schemeClr val="bg1"/>
                </a:solidFill>
              </a:rPr>
              <a:t>o not use pharmacologic therapy</a:t>
            </a:r>
          </a:p>
        </p:txBody>
      </p:sp>
      <p:sp>
        <p:nvSpPr>
          <p:cNvPr id="9" name="TextBox 8"/>
          <p:cNvSpPr txBox="1"/>
          <p:nvPr/>
        </p:nvSpPr>
        <p:spPr>
          <a:xfrm>
            <a:off x="4184822" y="5226908"/>
            <a:ext cx="3810000" cy="646331"/>
          </a:xfrm>
          <a:prstGeom prst="rect">
            <a:avLst/>
          </a:prstGeom>
          <a:noFill/>
        </p:spPr>
        <p:txBody>
          <a:bodyPr wrap="square" rtlCol="0">
            <a:spAutoFit/>
          </a:bodyPr>
          <a:lstStyle/>
          <a:p>
            <a:pPr lvl="0"/>
            <a:r>
              <a:rPr lang="en-US" b="1" dirty="0">
                <a:solidFill>
                  <a:schemeClr val="bg1"/>
                </a:solidFill>
              </a:rPr>
              <a:t>T</a:t>
            </a:r>
            <a:r>
              <a:rPr lang="en-US" b="1" i="0" dirty="0" smtClean="0">
                <a:solidFill>
                  <a:schemeClr val="bg1"/>
                </a:solidFill>
              </a:rPr>
              <a:t>reatment with both </a:t>
            </a:r>
            <a:r>
              <a:rPr lang="en-US" b="1" i="0" dirty="0" err="1" smtClean="0">
                <a:solidFill>
                  <a:schemeClr val="bg1"/>
                </a:solidFill>
              </a:rPr>
              <a:t>cinacalcet</a:t>
            </a:r>
            <a:r>
              <a:rPr lang="en-US" b="1" i="0" dirty="0" smtClean="0">
                <a:solidFill>
                  <a:schemeClr val="bg1"/>
                </a:solidFill>
              </a:rPr>
              <a:t> and alendronate is an option.</a:t>
            </a:r>
            <a:endParaRPr lang="en-US" b="1" dirty="0" smtClean="0">
              <a:solidFill>
                <a:schemeClr val="bg1"/>
              </a:solidFill>
            </a:endParaRPr>
          </a:p>
        </p:txBody>
      </p:sp>
    </p:spTree>
    <p:extLst>
      <p:ext uri="{BB962C8B-B14F-4D97-AF65-F5344CB8AC3E}">
        <p14:creationId xmlns:p14="http://schemas.microsoft.com/office/powerpoint/2010/main" val="654723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6457950" cy="1295400"/>
          </a:xfrm>
        </p:spPr>
        <p:txBody>
          <a:bodyPr/>
          <a:lstStyle/>
          <a:p>
            <a:pPr algn="ctr"/>
            <a:r>
              <a:rPr lang="en-US" b="1" dirty="0" err="1"/>
              <a:t>Calcimimetics</a:t>
            </a:r>
            <a:endParaRPr lang="en-US" dirty="0"/>
          </a:p>
        </p:txBody>
      </p:sp>
      <p:sp>
        <p:nvSpPr>
          <p:cNvPr id="3" name="Text Placeholder 2"/>
          <p:cNvSpPr>
            <a:spLocks noGrp="1"/>
          </p:cNvSpPr>
          <p:nvPr>
            <p:ph type="body" idx="1"/>
          </p:nvPr>
        </p:nvSpPr>
        <p:spPr>
          <a:xfrm>
            <a:off x="685807" y="2514600"/>
            <a:ext cx="3809993" cy="493114"/>
          </a:xfrm>
        </p:spPr>
        <p:style>
          <a:lnRef idx="0">
            <a:schemeClr val="dk1"/>
          </a:lnRef>
          <a:fillRef idx="3">
            <a:schemeClr val="dk1"/>
          </a:fillRef>
          <a:effectRef idx="3">
            <a:schemeClr val="dk1"/>
          </a:effectRef>
          <a:fontRef idx="minor">
            <a:schemeClr val="lt1"/>
          </a:fontRef>
        </p:style>
        <p:txBody>
          <a:bodyPr/>
          <a:lstStyle/>
          <a:p>
            <a:pPr algn="ctr"/>
            <a:r>
              <a:rPr lang="en-US" dirty="0" smtClean="0"/>
              <a:t>Actions</a:t>
            </a:r>
            <a:endParaRPr lang="en-US"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en-US" b="1" dirty="0"/>
              <a:t>Activate the calcium-sensing receptor in the parathyroid gland, thereby inhibiting PTH secretion.</a:t>
            </a:r>
          </a:p>
          <a:p>
            <a:r>
              <a:rPr lang="en-US" b="1" dirty="0"/>
              <a:t>Reduces serum calcium</a:t>
            </a:r>
          </a:p>
          <a:p>
            <a:r>
              <a:rPr lang="en-US" b="1" dirty="0"/>
              <a:t>Does not improve bone density</a:t>
            </a:r>
          </a:p>
          <a:p>
            <a:endParaRPr lang="en-US" dirty="0"/>
          </a:p>
        </p:txBody>
      </p:sp>
      <p:sp>
        <p:nvSpPr>
          <p:cNvPr id="5" name="Text Placeholder 4"/>
          <p:cNvSpPr>
            <a:spLocks noGrp="1"/>
          </p:cNvSpPr>
          <p:nvPr>
            <p:ph type="body" sz="quarter" idx="3"/>
          </p:nvPr>
        </p:nvSpPr>
        <p:spPr>
          <a:xfrm>
            <a:off x="4800600" y="2514600"/>
            <a:ext cx="3829050" cy="493114"/>
          </a:xfrm>
        </p:spPr>
        <p:style>
          <a:lnRef idx="0">
            <a:schemeClr val="dk1"/>
          </a:lnRef>
          <a:fillRef idx="3">
            <a:schemeClr val="dk1"/>
          </a:fillRef>
          <a:effectRef idx="3">
            <a:schemeClr val="dk1"/>
          </a:effectRef>
          <a:fontRef idx="minor">
            <a:schemeClr val="lt1"/>
          </a:fontRef>
        </p:style>
        <p:txBody>
          <a:bodyPr/>
          <a:lstStyle/>
          <a:p>
            <a:pPr algn="ctr"/>
            <a:r>
              <a:rPr lang="en-US" dirty="0"/>
              <a:t>Indications for use</a:t>
            </a:r>
            <a:r>
              <a:rPr lang="en-US" dirty="0" smtClean="0"/>
              <a:t>:</a:t>
            </a:r>
            <a:endParaRPr lang="en-US" dirty="0"/>
          </a:p>
        </p:txBody>
      </p:sp>
      <p:sp>
        <p:nvSpPr>
          <p:cNvPr id="6" name="Content Placeholder 5"/>
          <p:cNvSpPr>
            <a:spLocks noGrp="1"/>
          </p:cNvSpPr>
          <p:nvPr>
            <p:ph sz="quarter" idx="4"/>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US" b="1" dirty="0" smtClean="0"/>
              <a:t>Treatment </a:t>
            </a:r>
            <a:r>
              <a:rPr lang="en-US" b="1" dirty="0"/>
              <a:t>of secondary hyperparathyroidism associated with renal failure</a:t>
            </a:r>
          </a:p>
          <a:p>
            <a:r>
              <a:rPr lang="en-US" b="1" dirty="0" err="1" smtClean="0"/>
              <a:t>Hypercalcemia</a:t>
            </a:r>
            <a:r>
              <a:rPr lang="en-US" b="1" dirty="0" smtClean="0"/>
              <a:t> </a:t>
            </a:r>
            <a:r>
              <a:rPr lang="en-US" b="1" dirty="0"/>
              <a:t>in parathyroid cancer</a:t>
            </a:r>
          </a:p>
          <a:p>
            <a:r>
              <a:rPr lang="en-US" b="1" dirty="0" smtClean="0"/>
              <a:t>Severe </a:t>
            </a:r>
            <a:r>
              <a:rPr lang="en-US" b="1" dirty="0" err="1"/>
              <a:t>hypercalcemia</a:t>
            </a:r>
            <a:r>
              <a:rPr lang="en-US" b="1" dirty="0"/>
              <a:t> in patients with PHPT unable to undergo </a:t>
            </a:r>
            <a:r>
              <a:rPr lang="en-US" b="1" dirty="0" err="1"/>
              <a:t>parathyroidectomy</a:t>
            </a:r>
            <a:r>
              <a:rPr lang="en-US" b="1" dirty="0"/>
              <a:t>.</a:t>
            </a:r>
          </a:p>
          <a:p>
            <a:endParaRPr lang="en-US" dirty="0"/>
          </a:p>
        </p:txBody>
      </p:sp>
    </p:spTree>
    <p:extLst>
      <p:ext uri="{BB962C8B-B14F-4D97-AF65-F5344CB8AC3E}">
        <p14:creationId xmlns:p14="http://schemas.microsoft.com/office/powerpoint/2010/main" val="1753100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373"/>
            <a:ext cx="8020050" cy="1293028"/>
          </a:xfrm>
        </p:spPr>
        <p:txBody>
          <a:bodyPr/>
          <a:lstStyle/>
          <a:p>
            <a:pPr algn="ctr"/>
            <a:r>
              <a:rPr lang="en-US" b="1" dirty="0"/>
              <a:t>CONCOMITANT VITAMIN D DEFICIENCY</a:t>
            </a:r>
            <a:r>
              <a:rPr lang="en-US" dirty="0"/>
              <a:t> </a:t>
            </a:r>
          </a:p>
        </p:txBody>
      </p:sp>
      <p:sp>
        <p:nvSpPr>
          <p:cNvPr id="3" name="Content Placeholder 2"/>
          <p:cNvSpPr>
            <a:spLocks noGrp="1"/>
          </p:cNvSpPr>
          <p:nvPr>
            <p:ph idx="1"/>
          </p:nvPr>
        </p:nvSpPr>
        <p:spPr>
          <a:xfrm>
            <a:off x="609600" y="2590800"/>
            <a:ext cx="8115300" cy="3063240"/>
          </a:xfrm>
        </p:spPr>
        <p:style>
          <a:lnRef idx="3">
            <a:schemeClr val="lt1"/>
          </a:lnRef>
          <a:fillRef idx="1">
            <a:schemeClr val="accent2"/>
          </a:fillRef>
          <a:effectRef idx="1">
            <a:schemeClr val="accent2"/>
          </a:effectRef>
          <a:fontRef idx="minor">
            <a:schemeClr val="lt1"/>
          </a:fontRef>
        </p:style>
        <p:txBody>
          <a:bodyPr/>
          <a:lstStyle/>
          <a:p>
            <a:r>
              <a:rPr lang="en-US" b="1" dirty="0"/>
              <a:t>Due to the significant prevalence of vitamin D insufficiency in individuals with PHPT, the Fourth International Workshop on Asymptomatic Primary Hyperparathyroidism recommends measuring </a:t>
            </a:r>
            <a:r>
              <a:rPr lang="en-US" b="1" dirty="0" smtClean="0"/>
              <a:t>25[OH]D </a:t>
            </a:r>
            <a:r>
              <a:rPr lang="en-US" b="1" dirty="0"/>
              <a:t>in all patients with PHPT and </a:t>
            </a:r>
            <a:r>
              <a:rPr lang="en-US" b="1" dirty="0" err="1"/>
              <a:t>repleting</a:t>
            </a:r>
            <a:r>
              <a:rPr lang="en-US" b="1" dirty="0"/>
              <a:t> those with low levels (defined as ≤20 ng/mL [50 </a:t>
            </a:r>
            <a:r>
              <a:rPr lang="en-US" b="1" dirty="0" err="1"/>
              <a:t>nmol</a:t>
            </a:r>
            <a:r>
              <a:rPr lang="en-US" b="1" dirty="0"/>
              <a:t>/L</a:t>
            </a:r>
            <a:r>
              <a:rPr lang="en-US" b="1" dirty="0" smtClean="0"/>
              <a:t>])</a:t>
            </a:r>
          </a:p>
          <a:p>
            <a:r>
              <a:rPr lang="en-US" b="1" dirty="0"/>
              <a:t>However, there is concern that </a:t>
            </a:r>
            <a:r>
              <a:rPr lang="en-US" b="1" dirty="0" err="1"/>
              <a:t>repleting</a:t>
            </a:r>
            <a:r>
              <a:rPr lang="en-US" b="1" dirty="0"/>
              <a:t> vitamin D will worsen </a:t>
            </a:r>
            <a:r>
              <a:rPr lang="en-US" b="1" dirty="0" err="1"/>
              <a:t>hypercalcemia</a:t>
            </a:r>
            <a:r>
              <a:rPr lang="en-US" b="1" dirty="0"/>
              <a:t> and </a:t>
            </a:r>
            <a:r>
              <a:rPr lang="en-US" b="1" dirty="0" err="1" smtClean="0"/>
              <a:t>hypercalciuria</a:t>
            </a:r>
            <a:r>
              <a:rPr lang="en-US" b="1" dirty="0" smtClean="0"/>
              <a:t> </a:t>
            </a:r>
            <a:r>
              <a:rPr lang="en-US" b="1" dirty="0"/>
              <a:t> increasing their risk for kidney stone formation.</a:t>
            </a:r>
          </a:p>
        </p:txBody>
      </p:sp>
    </p:spTree>
    <p:extLst>
      <p:ext uri="{BB962C8B-B14F-4D97-AF65-F5344CB8AC3E}">
        <p14:creationId xmlns:p14="http://schemas.microsoft.com/office/powerpoint/2010/main" val="618724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24850" cy="1293028"/>
          </a:xfrm>
        </p:spPr>
        <p:txBody>
          <a:bodyPr>
            <a:normAutofit/>
          </a:bodyPr>
          <a:lstStyle/>
          <a:p>
            <a:pPr algn="ctr"/>
            <a:r>
              <a:rPr lang="en-US" sz="3600" b="1" dirty="0" smtClean="0"/>
              <a:t>Treatment of Severe </a:t>
            </a:r>
            <a:r>
              <a:rPr lang="en-US" sz="3600" b="1" dirty="0" err="1"/>
              <a:t>hypercalcemia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151282"/>
              </p:ext>
            </p:extLst>
          </p:nvPr>
        </p:nvGraphicFramePr>
        <p:xfrm>
          <a:off x="457200" y="1752600"/>
          <a:ext cx="81153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832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7266268"/>
              </p:ext>
            </p:extLst>
          </p:nvPr>
        </p:nvGraphicFramePr>
        <p:xfrm>
          <a:off x="533400" y="1447800"/>
          <a:ext cx="84582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7592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115299" cy="1345668"/>
          </a:xfrm>
          <a:effectLst>
            <a:outerShdw blurRad="57150" dist="19050" dir="5400000" algn="ctr" rotWithShape="0">
              <a:srgbClr val="000000">
                <a:alpha val="48000"/>
              </a:srgbClr>
            </a:outerShdw>
            <a:reflection blurRad="6350" stA="50000" endA="300" endPos="55500" dist="101600" dir="5400000" sy="-100000" algn="bl" rotWithShape="0"/>
          </a:effectLst>
        </p:spPr>
        <p:style>
          <a:lnRef idx="0">
            <a:schemeClr val="dk1"/>
          </a:lnRef>
          <a:fillRef idx="3">
            <a:schemeClr val="dk1"/>
          </a:fillRef>
          <a:effectRef idx="3">
            <a:schemeClr val="dk1"/>
          </a:effectRef>
          <a:fontRef idx="minor">
            <a:schemeClr val="lt1"/>
          </a:fontRef>
        </p:style>
        <p:txBody>
          <a:bodyPr>
            <a:normAutofit/>
          </a:bodyPr>
          <a:lstStyle/>
          <a:p>
            <a:pPr algn="ctr"/>
            <a:r>
              <a:rPr lang="en-US" sz="7200" dirty="0" smtClean="0"/>
              <a:t>Thank you</a:t>
            </a:r>
            <a:endParaRPr lang="en-US" sz="7200" dirty="0"/>
          </a:p>
        </p:txBody>
      </p:sp>
    </p:spTree>
    <p:extLst>
      <p:ext uri="{BB962C8B-B14F-4D97-AF65-F5344CB8AC3E}">
        <p14:creationId xmlns:p14="http://schemas.microsoft.com/office/powerpoint/2010/main" val="2737490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66800"/>
            <a:ext cx="3809993" cy="823912"/>
          </a:xfrm>
        </p:spPr>
        <p:txBody>
          <a:bodyPr/>
          <a:lstStyle/>
          <a:p>
            <a:r>
              <a:rPr lang="en-US" b="1" dirty="0"/>
              <a:t>Medications</a:t>
            </a:r>
            <a:endParaRPr lang="en-US" dirty="0"/>
          </a:p>
        </p:txBody>
      </p:sp>
      <p:sp>
        <p:nvSpPr>
          <p:cNvPr id="4" name="Content Placeholder 3"/>
          <p:cNvSpPr>
            <a:spLocks noGrp="1"/>
          </p:cNvSpPr>
          <p:nvPr>
            <p:ph sz="half" idx="2"/>
          </p:nvPr>
        </p:nvSpPr>
        <p:spPr>
          <a:xfrm>
            <a:off x="514350" y="2590801"/>
            <a:ext cx="3983831" cy="3627886"/>
          </a:xfrm>
        </p:spPr>
        <p:txBody>
          <a:bodyPr/>
          <a:lstStyle/>
          <a:p>
            <a:r>
              <a:rPr lang="en-US" dirty="0"/>
              <a:t>Thiazide diuretics	</a:t>
            </a:r>
          </a:p>
          <a:p>
            <a:r>
              <a:rPr lang="en-US" dirty="0"/>
              <a:t>Lithium	</a:t>
            </a:r>
          </a:p>
          <a:p>
            <a:r>
              <a:rPr lang="sv-SE" dirty="0" err="1"/>
              <a:t>Teriparatide</a:t>
            </a:r>
            <a:r>
              <a:rPr lang="sv-SE" dirty="0"/>
              <a:t>	</a:t>
            </a:r>
          </a:p>
          <a:p>
            <a:r>
              <a:rPr lang="da-DK" dirty="0" err="1"/>
              <a:t>Abaloparatide</a:t>
            </a:r>
            <a:r>
              <a:rPr lang="da-DK" dirty="0"/>
              <a:t>	</a:t>
            </a:r>
          </a:p>
          <a:p>
            <a:r>
              <a:rPr lang="fi-FI" dirty="0" err="1"/>
              <a:t>Excessive</a:t>
            </a:r>
            <a:r>
              <a:rPr lang="fi-FI" dirty="0"/>
              <a:t> </a:t>
            </a:r>
            <a:r>
              <a:rPr lang="fi-FI" dirty="0" err="1"/>
              <a:t>vitamin</a:t>
            </a:r>
            <a:r>
              <a:rPr lang="fi-FI" dirty="0"/>
              <a:t> A	</a:t>
            </a:r>
          </a:p>
          <a:p>
            <a:r>
              <a:rPr lang="fi-FI" dirty="0" err="1"/>
              <a:t>Theophylline</a:t>
            </a:r>
            <a:r>
              <a:rPr lang="fi-FI" dirty="0"/>
              <a:t> </a:t>
            </a:r>
            <a:r>
              <a:rPr lang="fi-FI" dirty="0" err="1"/>
              <a:t>toxicity</a:t>
            </a:r>
            <a:r>
              <a:rPr lang="fi-FI" dirty="0"/>
              <a:t>	</a:t>
            </a:r>
          </a:p>
        </p:txBody>
      </p:sp>
      <p:sp>
        <p:nvSpPr>
          <p:cNvPr id="5" name="Text Placeholder 4"/>
          <p:cNvSpPr>
            <a:spLocks noGrp="1"/>
          </p:cNvSpPr>
          <p:nvPr>
            <p:ph type="body" sz="quarter" idx="3"/>
          </p:nvPr>
        </p:nvSpPr>
        <p:spPr>
          <a:xfrm>
            <a:off x="4800600" y="1066800"/>
            <a:ext cx="3829050" cy="823912"/>
          </a:xfrm>
        </p:spPr>
        <p:txBody>
          <a:bodyPr/>
          <a:lstStyle/>
          <a:p>
            <a:r>
              <a:rPr lang="it-IT" b="1" dirty="0" err="1"/>
              <a:t>Miscellaneous</a:t>
            </a:r>
            <a:endParaRPr lang="en-US" dirty="0"/>
          </a:p>
        </p:txBody>
      </p:sp>
      <p:sp>
        <p:nvSpPr>
          <p:cNvPr id="6" name="Content Placeholder 5"/>
          <p:cNvSpPr>
            <a:spLocks noGrp="1"/>
          </p:cNvSpPr>
          <p:nvPr>
            <p:ph sz="quarter" idx="4"/>
          </p:nvPr>
        </p:nvSpPr>
        <p:spPr>
          <a:xfrm>
            <a:off x="4629150" y="2590799"/>
            <a:ext cx="4000500" cy="3627887"/>
          </a:xfrm>
        </p:spPr>
        <p:txBody>
          <a:bodyPr/>
          <a:lstStyle/>
          <a:p>
            <a:r>
              <a:rPr lang="en-US" dirty="0"/>
              <a:t>Hyperthyroidism	</a:t>
            </a:r>
          </a:p>
          <a:p>
            <a:r>
              <a:rPr lang="hu-HU" dirty="0"/>
              <a:t>Acromegaly	</a:t>
            </a:r>
          </a:p>
          <a:p>
            <a:r>
              <a:rPr lang="pl-PL" dirty="0" err="1"/>
              <a:t>Pheochromocytoma</a:t>
            </a:r>
            <a:r>
              <a:rPr lang="pl-PL" dirty="0"/>
              <a:t>	</a:t>
            </a:r>
          </a:p>
          <a:p>
            <a:r>
              <a:rPr lang="en-US" dirty="0"/>
              <a:t>Adrenal insufficiency	</a:t>
            </a:r>
          </a:p>
          <a:p>
            <a:r>
              <a:rPr lang="en-US" dirty="0"/>
              <a:t>Immobilization	</a:t>
            </a:r>
          </a:p>
          <a:p>
            <a:r>
              <a:rPr lang="de-DE" dirty="0"/>
              <a:t>Parenteral </a:t>
            </a:r>
            <a:r>
              <a:rPr lang="de-DE" dirty="0" err="1"/>
              <a:t>nutrition</a:t>
            </a:r>
            <a:r>
              <a:rPr lang="de-DE" dirty="0"/>
              <a:t>	</a:t>
            </a:r>
          </a:p>
          <a:p>
            <a:r>
              <a:rPr lang="hu-HU" dirty="0"/>
              <a:t>Milk-alkali syndrome	</a:t>
            </a:r>
          </a:p>
          <a:p>
            <a:pPr marL="0" indent="0">
              <a:buNone/>
            </a:pPr>
            <a:endParaRPr lang="en-US" dirty="0"/>
          </a:p>
        </p:txBody>
      </p:sp>
    </p:spTree>
    <p:extLst>
      <p:ext uri="{BB962C8B-B14F-4D97-AF65-F5344CB8AC3E}">
        <p14:creationId xmlns:p14="http://schemas.microsoft.com/office/powerpoint/2010/main" val="1070832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6248400" cy="914400"/>
          </a:xfrm>
        </p:spPr>
        <p:txBody>
          <a:bodyPr>
            <a:normAutofit/>
          </a:bodyPr>
          <a:lstStyle/>
          <a:p>
            <a:pPr algn="ctr"/>
            <a:r>
              <a:rPr lang="en-US" sz="4000" b="1" dirty="0">
                <a:solidFill>
                  <a:schemeClr val="tx1"/>
                </a:solidFill>
              </a:rPr>
              <a:t>PTH </a:t>
            </a:r>
            <a:r>
              <a:rPr lang="en-US" sz="4000" b="1" dirty="0" smtClean="0">
                <a:solidFill>
                  <a:schemeClr val="tx1"/>
                </a:solidFill>
              </a:rPr>
              <a:t>homeostasis</a:t>
            </a:r>
            <a:endParaRPr lang="en-US" sz="4000" dirty="0">
              <a:solidFill>
                <a:schemeClr val="tx1"/>
              </a:solidFill>
            </a:endParaRPr>
          </a:p>
        </p:txBody>
      </p:sp>
      <p:sp>
        <p:nvSpPr>
          <p:cNvPr id="3" name="Text Placeholder 2"/>
          <p:cNvSpPr>
            <a:spLocks noGrp="1"/>
          </p:cNvSpPr>
          <p:nvPr>
            <p:ph type="body" idx="1"/>
          </p:nvPr>
        </p:nvSpPr>
        <p:spPr>
          <a:xfrm>
            <a:off x="304800" y="1659845"/>
            <a:ext cx="8458200" cy="1464355"/>
          </a:xfrm>
        </p:spPr>
        <p:txBody>
          <a:bodyPr/>
          <a:lstStyle/>
          <a:p>
            <a:r>
              <a:rPr lang="en-US" sz="2000" b="1" dirty="0" smtClean="0">
                <a:solidFill>
                  <a:schemeClr val="tx1"/>
                </a:solidFill>
              </a:rPr>
              <a:t>Effect </a:t>
            </a:r>
            <a:r>
              <a:rPr lang="en-US" sz="2000" b="1" dirty="0">
                <a:solidFill>
                  <a:schemeClr val="tx1"/>
                </a:solidFill>
              </a:rPr>
              <a:t>of parathyroid hormone (PTH) on calcium and phosphate metabolism. The net effect is an increase in the plasma calcium concentration with no change or a decrease in the plasma phosphate concentration.</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7506056"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319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096250" cy="1293028"/>
          </a:xfrm>
        </p:spPr>
        <p:txBody>
          <a:bodyPr>
            <a:normAutofit/>
          </a:bodyPr>
          <a:lstStyle/>
          <a:p>
            <a:pPr algn="ctr"/>
            <a:r>
              <a:rPr lang="en-US" dirty="0" smtClean="0"/>
              <a:t>Regulation of PTH secretion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3931288"/>
              </p:ext>
            </p:extLst>
          </p:nvPr>
        </p:nvGraphicFramePr>
        <p:xfrm>
          <a:off x="419100" y="1371600"/>
          <a:ext cx="8115300" cy="199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0238" y="3733800"/>
            <a:ext cx="7772400" cy="230832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smtClean="0"/>
              <a:t>The change in calcium concentration is sensed by an exquisitely sensitive calcium-sensing receptor (</a:t>
            </a:r>
            <a:r>
              <a:rPr lang="en-US" b="1" dirty="0" err="1" smtClean="0"/>
              <a:t>CaSR</a:t>
            </a:r>
            <a:r>
              <a:rPr lang="en-US" b="1" dirty="0" smtClean="0"/>
              <a:t>) on the surface of parathyroid cells. </a:t>
            </a:r>
          </a:p>
          <a:p>
            <a:r>
              <a:rPr lang="en-US" b="1" dirty="0" smtClean="0"/>
              <a:t>In normal individuals, a decrease in serum ionized calcium concentration of as little as 0.1 mg/</a:t>
            </a:r>
            <a:r>
              <a:rPr lang="en-US" b="1" dirty="0" err="1" smtClean="0"/>
              <a:t>dL</a:t>
            </a:r>
            <a:r>
              <a:rPr lang="en-US" b="1" dirty="0" smtClean="0"/>
              <a:t> produces a large increase in serum PTH concentration within minutes; conversely, an equally small increase in serum ionized calcium rapidly lowers the serum PTH concentration. </a:t>
            </a:r>
          </a:p>
        </p:txBody>
      </p:sp>
    </p:spTree>
    <p:extLst>
      <p:ext uri="{BB962C8B-B14F-4D97-AF65-F5344CB8AC3E}">
        <p14:creationId xmlns:p14="http://schemas.microsoft.com/office/powerpoint/2010/main" val="3408872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457950" cy="1293028"/>
          </a:xfrm>
        </p:spPr>
        <p:txBody>
          <a:bodyPr/>
          <a:lstStyle/>
          <a:p>
            <a:pPr algn="ctr"/>
            <a:r>
              <a:rPr lang="en-US" b="1" dirty="0"/>
              <a:t>CLINICAL </a:t>
            </a:r>
            <a:r>
              <a:rPr lang="en-US" b="1" dirty="0" smtClean="0"/>
              <a:t>PRESENTATIONS of PHPT</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3635476"/>
              </p:ext>
            </p:extLst>
          </p:nvPr>
        </p:nvGraphicFramePr>
        <p:xfrm>
          <a:off x="609600" y="1676400"/>
          <a:ext cx="81153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762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2425985"/>
              </p:ext>
            </p:extLst>
          </p:nvPr>
        </p:nvGraphicFramePr>
        <p:xfrm>
          <a:off x="1066800" y="19558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09800" y="740807"/>
            <a:ext cx="4648200" cy="783193"/>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HYPERCALCEMIA</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42883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Asymptomatic primary hyperparathyroidism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786054"/>
              </p:ext>
            </p:extLst>
          </p:nvPr>
        </p:nvGraphicFramePr>
        <p:xfrm>
          <a:off x="514350" y="2194560"/>
          <a:ext cx="81153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032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0">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15814</TotalTime>
  <Words>1316</Words>
  <Application>Microsoft Macintosh PowerPoint</Application>
  <PresentationFormat>On-screen Show (4:3)</PresentationFormat>
  <Paragraphs>214</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Theme10</vt:lpstr>
      <vt:lpstr>HYPERCALCEMIA &amp; Hyperparathyroidism</vt:lpstr>
      <vt:lpstr>PowerPoint Presentation</vt:lpstr>
      <vt:lpstr>Causes of hypercalcemia</vt:lpstr>
      <vt:lpstr>PowerPoint Presentation</vt:lpstr>
      <vt:lpstr>PTH homeostasis</vt:lpstr>
      <vt:lpstr>Regulation of PTH secretion</vt:lpstr>
      <vt:lpstr>CLINICAL PRESENTATIONS of PHPT </vt:lpstr>
      <vt:lpstr>PowerPoint Presentation</vt:lpstr>
      <vt:lpstr>Asymptomatic primary hyperparathyroidism</vt:lpstr>
      <vt:lpstr>Normocalcemic primary hyperparathyroidism</vt:lpstr>
      <vt:lpstr>Parathyroid crisis</vt:lpstr>
      <vt:lpstr>Classical</vt:lpstr>
      <vt:lpstr>Symptoms and signs of excess parathyroid hormone secretion</vt:lpstr>
      <vt:lpstr>Clinical manifestations of hypercalcemia</vt:lpstr>
      <vt:lpstr>Osteitis fibrosa cystica: Findings on radiograph of the phalanges</vt:lpstr>
      <vt:lpstr>Osteitis fibrosa cystica: Findings on skull radiograph</vt:lpstr>
      <vt:lpstr>Brown tumors of pelvic bones: Findings on CT</vt:lpstr>
      <vt:lpstr>Changing presentation of PHPT</vt:lpstr>
      <vt:lpstr>Investigations</vt:lpstr>
      <vt:lpstr>Diagnostic approach to hypercalcemia</vt:lpstr>
      <vt:lpstr>PowerPoint Presentation</vt:lpstr>
      <vt:lpstr>PowerPoint Presentation</vt:lpstr>
      <vt:lpstr>Drugs</vt:lpstr>
      <vt:lpstr>DRUGS</vt:lpstr>
      <vt:lpstr>Management of PHPT</vt:lpstr>
      <vt:lpstr>PowerPoint Presentation</vt:lpstr>
      <vt:lpstr>Indications for surgery</vt:lpstr>
      <vt:lpstr>Surgery in SYMPTOMATIC patients</vt:lpstr>
      <vt:lpstr>PowerPoint Presentation</vt:lpstr>
      <vt:lpstr>PowerPoint Presentation</vt:lpstr>
      <vt:lpstr>Nonoperative management </vt:lpstr>
      <vt:lpstr>PowerPoint Presentation</vt:lpstr>
      <vt:lpstr>Monitoring</vt:lpstr>
      <vt:lpstr>POOR SURGICAL CANDIDATES</vt:lpstr>
      <vt:lpstr>Calcimimetics</vt:lpstr>
      <vt:lpstr>CONCOMITANT VITAMIN D DEFICIENCY </vt:lpstr>
      <vt:lpstr>Treatment of Severe hypercalcemia</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Khurshid Khan</cp:lastModifiedBy>
  <cp:revision>99</cp:revision>
  <dcterms:created xsi:type="dcterms:W3CDTF">2018-07-19T12:41:56Z</dcterms:created>
  <dcterms:modified xsi:type="dcterms:W3CDTF">2018-11-09T18:20:37Z</dcterms:modified>
</cp:coreProperties>
</file>